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81" r:id="rId6"/>
    <p:sldId id="266" r:id="rId7"/>
    <p:sldId id="267" r:id="rId8"/>
    <p:sldId id="268" r:id="rId9"/>
    <p:sldId id="269" r:id="rId10"/>
    <p:sldId id="270" r:id="rId11"/>
    <p:sldId id="271" r:id="rId12"/>
    <p:sldId id="278" r:id="rId13"/>
    <p:sldId id="272" r:id="rId14"/>
    <p:sldId id="273" r:id="rId15"/>
    <p:sldId id="274" r:id="rId16"/>
    <p:sldId id="280" r:id="rId17"/>
    <p:sldId id="277" r:id="rId18"/>
    <p:sldId id="279" r:id="rId19"/>
    <p:sldId id="289" r:id="rId20"/>
    <p:sldId id="262" r:id="rId21"/>
    <p:sldId id="285" r:id="rId22"/>
    <p:sldId id="288" r:id="rId23"/>
    <p:sldId id="287" r:id="rId24"/>
    <p:sldId id="283" r:id="rId25"/>
    <p:sldId id="284" r:id="rId26"/>
    <p:sldId id="276" r:id="rId27"/>
    <p:sldId id="286" r:id="rId28"/>
    <p:sldId id="263" r:id="rId29"/>
    <p:sldId id="264" r:id="rId30"/>
    <p:sldId id="265" r:id="rId31"/>
    <p:sldId id="25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90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09BB-A747-47D4-A023-FC51EF1C9E76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FCC77-152B-44F2-8ED2-11761DF92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FCC77-152B-44F2-8ED2-11761DF92B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8F67F2-773D-4D49-A24E-ECADF2101200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025900"/>
          </a:xfrm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spcBef>
                <a:spcPts val="450"/>
              </a:spcBef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latin typeface="Calibri" pitchFamily="32" charset="0"/>
              <a:ea typeface="MS Gothic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3A4DE1-993C-4BA8-B311-8B452EEFC87F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025900"/>
          </a:xfrm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spcBef>
                <a:spcPts val="450"/>
              </a:spcBef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latin typeface="Calibri" pitchFamily="32" charset="0"/>
              <a:ea typeface="MS Gothic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E8E2037-BE5D-4AB4-922E-4EF7BE0AC9F5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latin typeface="Calibri" pitchFamily="32" charset="0"/>
              <a:ea typeface="MS Gothic" charset="-128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2317228-FFAA-47D8-A48D-26ACA871CE58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91CED1B-82F7-4E3C-96ED-6AFEA5FB7BA0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E52339-0001-4CF2-A145-79B9B3425F67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6A2CDBB-CB06-4304-A9F9-53574665772E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D4C9546-F589-4925-A688-ED05EED52C05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E0ABAF-B276-4363-B601-64824F15753F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09963F1-1B61-43D3-955C-D43494910CC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CFA9FB-35DE-48A8-99ED-AC2632AF0747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33D0AA-3B7F-44D3-B510-4AFFB42D16EC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82BF-3AED-495A-A442-B24E1A29F97A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C35A-14FB-49C4-9CF3-64F4F428C58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B3A5-1877-4FC4-9A89-38F8063E9E9E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A9C9-1EFC-4907-841C-D897190F5434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92A3-B5BE-4222-9F8B-D7202053A588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7A63-2263-4184-BBF0-870D52DDA13F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55B-F1CA-457F-B23E-016A4F673BCD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F93-3924-41A8-9505-F23F1BF704DC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1F79-2AFD-48F1-96C6-04C750D1DFF0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A6E-F123-401B-84F4-5A2E07B8AB6C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23132-8C64-44F9-BFD0-8BF4314633B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9.msdn.com/posts/Peli/Automated-Whitebox-Fuzz-Testing-with-SAGE/" TargetMode="External"/><Relationship Id="rId2" Type="http://schemas.openxmlformats.org/officeDocument/2006/relationships/hyperlink" Target="http://www.truststc.org/pubs/366/15%20-%20Molnar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Automated Whitebox Fuzz Testing</a:t>
            </a:r>
            <a:br>
              <a:rPr lang="en-US" dirty="0" smtClean="0"/>
            </a:br>
            <a:r>
              <a:rPr lang="en-US" sz="2700" dirty="0" smtClean="0"/>
              <a:t>P. Godefroid</a:t>
            </a:r>
            <a:r>
              <a:rPr lang="en-US" sz="2700" baseline="30000" dirty="0" smtClean="0"/>
              <a:t>+</a:t>
            </a:r>
            <a:r>
              <a:rPr lang="en-US" sz="2700" dirty="0" smtClean="0"/>
              <a:t>, M. Levin</a:t>
            </a:r>
            <a:r>
              <a:rPr lang="en-US" sz="2700" baseline="30000" dirty="0" smtClean="0"/>
              <a:t>+</a:t>
            </a:r>
            <a:r>
              <a:rPr lang="en-US" sz="2700" dirty="0" smtClean="0"/>
              <a:t>, and D. Molnar*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- Proc. of the NDSS 2008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Mahadevan Vasudevan</a:t>
            </a:r>
            <a:endParaRPr lang="en-US" baseline="30000" dirty="0" smtClean="0"/>
          </a:p>
          <a:p>
            <a:endParaRPr lang="en-US" sz="1600" baseline="30000" dirty="0" smtClean="0"/>
          </a:p>
          <a:p>
            <a:endParaRPr lang="en-US" sz="1600" baseline="30000" dirty="0" smtClean="0"/>
          </a:p>
          <a:p>
            <a:r>
              <a:rPr lang="en-US" sz="1800" baseline="30000" dirty="0" smtClean="0"/>
              <a:t>+</a:t>
            </a:r>
            <a:r>
              <a:rPr lang="en-US" sz="1800" dirty="0" smtClean="0"/>
              <a:t> Microsoft , 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UC-Berkeley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"/>
            <a:ext cx="1066800" cy="107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A2DA-DF8A-4C08-9223-65027414ECF1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latin typeface="Calibri" pitchFamily="32" charset="0"/>
              </a:rPr>
              <a:t>Depth-First Search</a:t>
            </a:r>
          </a:p>
        </p:txBody>
      </p:sp>
      <p:cxnSp>
        <p:nvCxnSpPr>
          <p:cNvPr id="10243" name="AutoShape 2"/>
          <p:cNvCxnSpPr>
            <a:cxnSpLocks noChangeShapeType="1"/>
          </p:cNvCxnSpPr>
          <p:nvPr/>
        </p:nvCxnSpPr>
        <p:spPr bwMode="auto">
          <a:xfrm flipH="1">
            <a:off x="1828800" y="16002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0244" name="AutoShape 3"/>
          <p:cNvCxnSpPr>
            <a:cxnSpLocks noChangeShapeType="1"/>
          </p:cNvCxnSpPr>
          <p:nvPr/>
        </p:nvCxnSpPr>
        <p:spPr bwMode="auto">
          <a:xfrm flipH="1">
            <a:off x="1295400" y="24384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0245" name="AutoShape 4"/>
          <p:cNvCxnSpPr>
            <a:cxnSpLocks noChangeShapeType="1"/>
          </p:cNvCxnSpPr>
          <p:nvPr/>
        </p:nvCxnSpPr>
        <p:spPr bwMode="auto">
          <a:xfrm>
            <a:off x="1371600" y="3276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0246" name="AutoShape 5"/>
          <p:cNvCxnSpPr>
            <a:cxnSpLocks noChangeShapeType="1"/>
          </p:cNvCxnSpPr>
          <p:nvPr/>
        </p:nvCxnSpPr>
        <p:spPr bwMode="auto">
          <a:xfrm flipH="1">
            <a:off x="1447800" y="39624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1066800" y="467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</a:t>
            </a:r>
            <a:r>
              <a:rPr lang="en-GB" sz="3200">
                <a:solidFill>
                  <a:srgbClr val="4BACC6"/>
                </a:solidFill>
              </a:rPr>
              <a:t>d</a:t>
            </a:r>
            <a:r>
              <a:rPr lang="en-GB" sz="3200">
                <a:solidFill>
                  <a:srgbClr val="C0504D"/>
                </a:solidFill>
              </a:rPr>
              <a:t>d</a:t>
            </a:r>
          </a:p>
        </p:txBody>
      </p:sp>
      <p:cxnSp>
        <p:nvCxnSpPr>
          <p:cNvPr id="10248" name="AutoShape 7"/>
          <p:cNvCxnSpPr>
            <a:cxnSpLocks noChangeShapeType="1"/>
          </p:cNvCxnSpPr>
          <p:nvPr/>
        </p:nvCxnSpPr>
        <p:spPr bwMode="auto">
          <a:xfrm flipH="1">
            <a:off x="762000" y="32766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3429000" y="2286000"/>
            <a:ext cx="5181600" cy="207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0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sz="1600" b="1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int cnt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(input[0] == ‘b’)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(input[1] == ‘a’)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(input[2] == ‘d’)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(input[3] == ‘!’)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(cnt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7718425" y="36576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0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‘b’</a:t>
            </a: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7718425" y="39624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1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‘a’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7718425" y="42672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4BACC6"/>
                </a:solidFill>
                <a:latin typeface="Courier New" pitchFamily="49" charset="0"/>
              </a:rPr>
              <a:t>2</a:t>
            </a: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 == ‘d’</a:t>
            </a:r>
          </a:p>
        </p:txBody>
      </p:sp>
      <p:sp>
        <p:nvSpPr>
          <p:cNvPr id="10253" name="Rectangle 12"/>
          <p:cNvSpPr>
            <a:spLocks noChangeArrowheads="1"/>
          </p:cNvSpPr>
          <p:nvPr/>
        </p:nvSpPr>
        <p:spPr bwMode="auto">
          <a:xfrm>
            <a:off x="7718425" y="45720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3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‘!’</a:t>
            </a:r>
          </a:p>
        </p:txBody>
      </p:sp>
      <p:cxnSp>
        <p:nvCxnSpPr>
          <p:cNvPr id="10254" name="AutoShape 13"/>
          <p:cNvCxnSpPr>
            <a:cxnSpLocks noChangeShapeType="1"/>
          </p:cNvCxnSpPr>
          <p:nvPr/>
        </p:nvCxnSpPr>
        <p:spPr bwMode="auto">
          <a:xfrm flipH="1">
            <a:off x="381000" y="4038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0" y="467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good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63-A681-4F74-BAF4-C8E139511287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latin typeface="Calibri" pitchFamily="32" charset="0"/>
              </a:rPr>
              <a:t>Key Idea: One Trace, Many Tests</a:t>
            </a:r>
          </a:p>
        </p:txBody>
      </p:sp>
      <p:cxnSp>
        <p:nvCxnSpPr>
          <p:cNvPr id="11267" name="AutoShape 2"/>
          <p:cNvCxnSpPr>
            <a:cxnSpLocks noChangeShapeType="1"/>
          </p:cNvCxnSpPr>
          <p:nvPr/>
        </p:nvCxnSpPr>
        <p:spPr bwMode="auto">
          <a:xfrm flipH="1">
            <a:off x="3305175" y="16002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68" name="AutoShape 3"/>
          <p:cNvCxnSpPr>
            <a:cxnSpLocks noChangeShapeType="1"/>
          </p:cNvCxnSpPr>
          <p:nvPr/>
        </p:nvCxnSpPr>
        <p:spPr bwMode="auto">
          <a:xfrm flipH="1">
            <a:off x="2771775" y="24384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69" name="AutoShape 4"/>
          <p:cNvCxnSpPr>
            <a:cxnSpLocks noChangeShapeType="1"/>
          </p:cNvCxnSpPr>
          <p:nvPr/>
        </p:nvCxnSpPr>
        <p:spPr bwMode="auto">
          <a:xfrm flipH="1">
            <a:off x="2314575" y="3276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70" name="AutoShape 5"/>
          <p:cNvCxnSpPr>
            <a:cxnSpLocks noChangeShapeType="1"/>
          </p:cNvCxnSpPr>
          <p:nvPr/>
        </p:nvCxnSpPr>
        <p:spPr bwMode="auto">
          <a:xfrm flipH="1">
            <a:off x="1857375" y="4038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71" name="AutoShape 6"/>
          <p:cNvCxnSpPr>
            <a:cxnSpLocks noChangeShapeType="1"/>
          </p:cNvCxnSpPr>
          <p:nvPr/>
        </p:nvCxnSpPr>
        <p:spPr bwMode="auto">
          <a:xfrm>
            <a:off x="3381375" y="24384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1272" name="AutoShape 7"/>
          <p:cNvCxnSpPr>
            <a:cxnSpLocks noChangeShapeType="1"/>
          </p:cNvCxnSpPr>
          <p:nvPr/>
        </p:nvCxnSpPr>
        <p:spPr bwMode="auto">
          <a:xfrm>
            <a:off x="2847975" y="3276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1273" name="AutoShape 8"/>
          <p:cNvCxnSpPr>
            <a:cxnSpLocks noChangeShapeType="1"/>
          </p:cNvCxnSpPr>
          <p:nvPr/>
        </p:nvCxnSpPr>
        <p:spPr bwMode="auto">
          <a:xfrm>
            <a:off x="2390775" y="4038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1274" name="AutoShape 9"/>
          <p:cNvCxnSpPr>
            <a:cxnSpLocks noChangeShapeType="1"/>
          </p:cNvCxnSpPr>
          <p:nvPr/>
        </p:nvCxnSpPr>
        <p:spPr bwMode="auto">
          <a:xfrm>
            <a:off x="3838575" y="16002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3429000" y="2286000"/>
            <a:ext cx="5181600" cy="207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4498975" y="3257550"/>
            <a:ext cx="5257800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</a:rPr>
              <a:t>Office 2007 application: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</a:rPr>
              <a:t>Time to </a:t>
            </a:r>
            <a:r>
              <a:rPr lang="en-GB" b="1" dirty="0">
                <a:solidFill>
                  <a:srgbClr val="000000"/>
                </a:solidFill>
              </a:rPr>
              <a:t>gather constraints</a:t>
            </a:r>
            <a:r>
              <a:rPr lang="en-GB" dirty="0">
                <a:solidFill>
                  <a:srgbClr val="000000"/>
                </a:solidFill>
              </a:rPr>
              <a:t>:     25m30s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solidFill>
                  <a:srgbClr val="000000"/>
                </a:solidFill>
              </a:rPr>
              <a:t>Tainted branches</a:t>
            </a:r>
            <a:r>
              <a:rPr lang="en-GB" dirty="0">
                <a:solidFill>
                  <a:srgbClr val="000000"/>
                </a:solidFill>
              </a:rPr>
              <a:t>/trace:          ~1000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</a:rPr>
              <a:t>Time per branch to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b="1" dirty="0">
                <a:solidFill>
                  <a:srgbClr val="000000"/>
                </a:solidFill>
              </a:rPr>
              <a:t>solve</a:t>
            </a:r>
            <a:r>
              <a:rPr lang="en-GB" dirty="0">
                <a:solidFill>
                  <a:srgbClr val="000000"/>
                </a:solidFill>
              </a:rPr>
              <a:t>, 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b="1" dirty="0">
                <a:solidFill>
                  <a:srgbClr val="000000"/>
                </a:solidFill>
              </a:rPr>
              <a:t>generate new test</a:t>
            </a:r>
            <a:r>
              <a:rPr lang="en-GB" dirty="0">
                <a:solidFill>
                  <a:srgbClr val="000000"/>
                </a:solidFill>
              </a:rPr>
              <a:t>, 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b="1" dirty="0">
                <a:solidFill>
                  <a:srgbClr val="000000"/>
                </a:solidFill>
              </a:rPr>
              <a:t>check for crashes</a:t>
            </a:r>
            <a:r>
              <a:rPr lang="en-GB" dirty="0">
                <a:solidFill>
                  <a:srgbClr val="000000"/>
                </a:solidFill>
              </a:rPr>
              <a:t>:                   ~1s</a:t>
            </a:r>
          </a:p>
        </p:txBody>
      </p:sp>
      <p:cxnSp>
        <p:nvCxnSpPr>
          <p:cNvPr id="11277" name="AutoShape 12"/>
          <p:cNvCxnSpPr>
            <a:cxnSpLocks noChangeShapeType="1"/>
          </p:cNvCxnSpPr>
          <p:nvPr/>
        </p:nvCxnSpPr>
        <p:spPr bwMode="auto">
          <a:xfrm flipH="1">
            <a:off x="1439863" y="47244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78" name="AutoShape 13"/>
          <p:cNvCxnSpPr>
            <a:cxnSpLocks noChangeShapeType="1"/>
          </p:cNvCxnSpPr>
          <p:nvPr/>
        </p:nvCxnSpPr>
        <p:spPr bwMode="auto">
          <a:xfrm flipH="1">
            <a:off x="971550" y="548005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1280" name="AutoShape 15"/>
          <p:cNvCxnSpPr>
            <a:cxnSpLocks noChangeShapeType="1"/>
          </p:cNvCxnSpPr>
          <p:nvPr/>
        </p:nvCxnSpPr>
        <p:spPr bwMode="auto">
          <a:xfrm>
            <a:off x="1885950" y="4759325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1281" name="AutoShape 16"/>
          <p:cNvCxnSpPr>
            <a:cxnSpLocks noChangeShapeType="1"/>
          </p:cNvCxnSpPr>
          <p:nvPr/>
        </p:nvCxnSpPr>
        <p:spPr bwMode="auto">
          <a:xfrm>
            <a:off x="1490663" y="5443538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4495800" y="5562600"/>
            <a:ext cx="4114800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</a:rPr>
              <a:t>Therefore, </a:t>
            </a:r>
            <a:r>
              <a:rPr lang="en-GB" dirty="0" err="1">
                <a:solidFill>
                  <a:srgbClr val="000000"/>
                </a:solidFill>
              </a:rPr>
              <a:t>solve+check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</a:rPr>
              <a:t>all</a:t>
            </a:r>
            <a:r>
              <a:rPr lang="en-GB" dirty="0">
                <a:solidFill>
                  <a:srgbClr val="000000"/>
                </a:solidFill>
              </a:rPr>
              <a:t> branches for each trace!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8F8A-8FC3-4E57-B2E5-4271F70778AE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Whitebox Fuzzing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DTG</a:t>
            </a:r>
          </a:p>
          <a:p>
            <a:pPr lvl="1"/>
            <a:r>
              <a:rPr lang="en-US" dirty="0" smtClean="0"/>
              <a:t>Path Explosion</a:t>
            </a:r>
          </a:p>
          <a:p>
            <a:pPr lvl="2"/>
            <a:r>
              <a:rPr lang="en-US" dirty="0" smtClean="0"/>
              <a:t>Does not scale</a:t>
            </a:r>
          </a:p>
          <a:p>
            <a:pPr lvl="2"/>
            <a:r>
              <a:rPr lang="en-US" dirty="0" smtClean="0"/>
              <a:t>Use of </a:t>
            </a:r>
            <a:r>
              <a:rPr lang="en-US" i="1" dirty="0" smtClean="0"/>
              <a:t>function summaries </a:t>
            </a:r>
            <a:r>
              <a:rPr lang="en-US" dirty="0" smtClean="0"/>
              <a:t>(still not feasible)</a:t>
            </a:r>
          </a:p>
          <a:p>
            <a:pPr lvl="2"/>
            <a:endParaRPr lang="en-US" i="1" dirty="0" smtClean="0"/>
          </a:p>
          <a:p>
            <a:pPr lvl="1"/>
            <a:r>
              <a:rPr lang="en-US" dirty="0" smtClean="0"/>
              <a:t>Imperfect Symbolic Execution</a:t>
            </a:r>
          </a:p>
          <a:p>
            <a:pPr lvl="2"/>
            <a:r>
              <a:rPr lang="en-US" dirty="0" smtClean="0"/>
              <a:t>Calls to OS and library functions</a:t>
            </a:r>
          </a:p>
          <a:p>
            <a:pPr lvl="2"/>
            <a:r>
              <a:rPr lang="en-US" dirty="0" smtClean="0"/>
              <a:t>Divergence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latin typeface="Calibri" pitchFamily="32" charset="0"/>
              </a:rPr>
              <a:t>Generational Search</a:t>
            </a:r>
          </a:p>
        </p:txBody>
      </p:sp>
      <p:cxnSp>
        <p:nvCxnSpPr>
          <p:cNvPr id="12291" name="AutoShape 2"/>
          <p:cNvCxnSpPr>
            <a:cxnSpLocks noChangeShapeType="1"/>
          </p:cNvCxnSpPr>
          <p:nvPr/>
        </p:nvCxnSpPr>
        <p:spPr bwMode="auto">
          <a:xfrm flipH="1">
            <a:off x="1828800" y="16002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2292" name="AutoShape 3"/>
          <p:cNvCxnSpPr>
            <a:cxnSpLocks noChangeShapeType="1"/>
          </p:cNvCxnSpPr>
          <p:nvPr/>
        </p:nvCxnSpPr>
        <p:spPr bwMode="auto">
          <a:xfrm flipH="1">
            <a:off x="1295400" y="24384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2293" name="AutoShape 4"/>
          <p:cNvCxnSpPr>
            <a:cxnSpLocks noChangeShapeType="1"/>
          </p:cNvCxnSpPr>
          <p:nvPr/>
        </p:nvCxnSpPr>
        <p:spPr bwMode="auto">
          <a:xfrm flipH="1">
            <a:off x="838200" y="3276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2294" name="AutoShape 5"/>
          <p:cNvCxnSpPr>
            <a:cxnSpLocks noChangeShapeType="1"/>
          </p:cNvCxnSpPr>
          <p:nvPr/>
        </p:nvCxnSpPr>
        <p:spPr bwMode="auto">
          <a:xfrm flipH="1">
            <a:off x="381000" y="4038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12295" name="AutoShape 6"/>
          <p:cNvCxnSpPr>
            <a:cxnSpLocks noChangeShapeType="1"/>
          </p:cNvCxnSpPr>
          <p:nvPr/>
        </p:nvCxnSpPr>
        <p:spPr bwMode="auto">
          <a:xfrm>
            <a:off x="1905000" y="24384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2296" name="AutoShape 7"/>
          <p:cNvCxnSpPr>
            <a:cxnSpLocks noChangeShapeType="1"/>
          </p:cNvCxnSpPr>
          <p:nvPr/>
        </p:nvCxnSpPr>
        <p:spPr bwMode="auto">
          <a:xfrm>
            <a:off x="1371600" y="3276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2297" name="AutoShape 8"/>
          <p:cNvCxnSpPr>
            <a:cxnSpLocks noChangeShapeType="1"/>
          </p:cNvCxnSpPr>
          <p:nvPr/>
        </p:nvCxnSpPr>
        <p:spPr bwMode="auto">
          <a:xfrm>
            <a:off x="914400" y="4038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cxnSp>
        <p:nvCxnSpPr>
          <p:cNvPr id="12298" name="AutoShape 9"/>
          <p:cNvCxnSpPr>
            <a:cxnSpLocks noChangeShapeType="1"/>
          </p:cNvCxnSpPr>
          <p:nvPr/>
        </p:nvCxnSpPr>
        <p:spPr bwMode="auto">
          <a:xfrm>
            <a:off x="2362200" y="16002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1219200" y="46482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</a:t>
            </a:r>
            <a:r>
              <a:rPr lang="en-GB" sz="3200">
                <a:solidFill>
                  <a:srgbClr val="4BACC6"/>
                </a:solidFill>
              </a:rPr>
              <a:t>!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1371600" y="38100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</a:t>
            </a:r>
            <a:r>
              <a:rPr lang="en-GB" sz="3200">
                <a:solidFill>
                  <a:srgbClr val="4BACC6"/>
                </a:solidFill>
              </a:rPr>
              <a:t>d</a:t>
            </a:r>
            <a:r>
              <a:rPr lang="en-GB" sz="3200">
                <a:solidFill>
                  <a:srgbClr val="C0504D"/>
                </a:solidFill>
              </a:rPr>
              <a:t>d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2133600" y="29718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</a:t>
            </a:r>
            <a:r>
              <a:rPr lang="en-GB" sz="3200">
                <a:solidFill>
                  <a:srgbClr val="4BACC6"/>
                </a:solidFill>
              </a:rPr>
              <a:t>a</a:t>
            </a:r>
            <a:r>
              <a:rPr lang="en-GB" sz="3200">
                <a:solidFill>
                  <a:srgbClr val="C0504D"/>
                </a:solidFill>
              </a:rPr>
              <a:t>od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2819400" y="213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4BACC6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4BACC6"/>
                </a:solidFill>
              </a:rPr>
              <a:t>b</a:t>
            </a:r>
            <a:r>
              <a:rPr lang="en-GB" sz="3200">
                <a:solidFill>
                  <a:srgbClr val="C0504D"/>
                </a:solidFill>
              </a:rPr>
              <a:t>ood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0" y="5486400"/>
            <a:ext cx="44958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>
                <a:solidFill>
                  <a:srgbClr val="000000"/>
                </a:solidFill>
              </a:rPr>
              <a:t>“Generation 1” test cases</a:t>
            </a:r>
          </a:p>
        </p:txBody>
      </p: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0" y="46482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good</a:t>
            </a:r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3506274" y="2286000"/>
            <a:ext cx="5181600" cy="207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0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(input[0] == ‘b’)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(input[1] == ‘a’)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(input[2] == ‘d’)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(input[3] == ‘!’)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7718425" y="36576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4BACC6"/>
                </a:solidFill>
                <a:latin typeface="Courier New" pitchFamily="49" charset="0"/>
              </a:rPr>
              <a:t>0</a:t>
            </a: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 == ‘b’</a:t>
            </a:r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7718425" y="39624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 dirty="0">
                <a:solidFill>
                  <a:srgbClr val="4BACC6"/>
                </a:solidFill>
                <a:latin typeface="Courier New" pitchFamily="49" charset="0"/>
              </a:rPr>
              <a:t>1</a:t>
            </a:r>
            <a:r>
              <a:rPr lang="en-GB" b="1" dirty="0">
                <a:solidFill>
                  <a:srgbClr val="4BACC6"/>
                </a:solidFill>
                <a:latin typeface="Courier New" pitchFamily="49" charset="0"/>
              </a:rPr>
              <a:t> == ‘a’</a:t>
            </a:r>
          </a:p>
        </p:txBody>
      </p:sp>
      <p:sp>
        <p:nvSpPr>
          <p:cNvPr id="12308" name="Rectangle 19"/>
          <p:cNvSpPr>
            <a:spLocks noChangeArrowheads="1"/>
          </p:cNvSpPr>
          <p:nvPr/>
        </p:nvSpPr>
        <p:spPr bwMode="auto">
          <a:xfrm>
            <a:off x="7718425" y="42672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4BACC6"/>
                </a:solidFill>
                <a:latin typeface="Courier New" pitchFamily="49" charset="0"/>
              </a:rPr>
              <a:t>2</a:t>
            </a: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 == ‘d’</a:t>
            </a:r>
          </a:p>
        </p:txBody>
      </p:sp>
      <p:sp>
        <p:nvSpPr>
          <p:cNvPr id="12309" name="Rectangle 20"/>
          <p:cNvSpPr>
            <a:spLocks noChangeArrowheads="1"/>
          </p:cNvSpPr>
          <p:nvPr/>
        </p:nvSpPr>
        <p:spPr bwMode="auto">
          <a:xfrm>
            <a:off x="7718425" y="45720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 dirty="0">
                <a:solidFill>
                  <a:srgbClr val="4BACC6"/>
                </a:solidFill>
                <a:latin typeface="Courier New" pitchFamily="49" charset="0"/>
              </a:rPr>
              <a:t>3</a:t>
            </a:r>
            <a:r>
              <a:rPr lang="en-GB" b="1" dirty="0">
                <a:solidFill>
                  <a:srgbClr val="4BACC6"/>
                </a:solidFill>
                <a:latin typeface="Courier New" pitchFamily="49" charset="0"/>
              </a:rPr>
              <a:t> == ‘!’</a:t>
            </a:r>
          </a:p>
        </p:txBody>
      </p:sp>
      <p:sp>
        <p:nvSpPr>
          <p:cNvPr id="12310" name="Freeform 23"/>
          <p:cNvSpPr>
            <a:spLocks noChangeArrowheads="1"/>
          </p:cNvSpPr>
          <p:nvPr/>
        </p:nvSpPr>
        <p:spPr bwMode="auto">
          <a:xfrm>
            <a:off x="1066800" y="1889125"/>
            <a:ext cx="3092450" cy="3521075"/>
          </a:xfrm>
          <a:custGeom>
            <a:avLst/>
            <a:gdLst>
              <a:gd name="T0" fmla="*/ 0 w 2874302"/>
              <a:gd name="T1" fmla="*/ 0 h 3521529"/>
              <a:gd name="T2" fmla="*/ 2874302 w 2874302"/>
              <a:gd name="T3" fmla="*/ 3521529 h 3521529"/>
            </a:gdLst>
            <a:ahLst/>
            <a:cxnLst/>
            <a:rect l="T0" t="T1" r="T2" b="T3"/>
            <a:pathLst>
              <a:path w="2874302" h="3521529">
                <a:moveTo>
                  <a:pt x="1861930" y="16329"/>
                </a:moveTo>
                <a:cubicBezTo>
                  <a:pt x="1802059" y="32658"/>
                  <a:pt x="1858109" y="29018"/>
                  <a:pt x="1774845" y="136072"/>
                </a:cubicBezTo>
                <a:cubicBezTo>
                  <a:pt x="1766813" y="146399"/>
                  <a:pt x="1762324" y="159478"/>
                  <a:pt x="1753073" y="168729"/>
                </a:cubicBezTo>
                <a:cubicBezTo>
                  <a:pt x="1660488" y="261312"/>
                  <a:pt x="1759265" y="134692"/>
                  <a:pt x="1665987" y="244929"/>
                </a:cubicBezTo>
                <a:cubicBezTo>
                  <a:pt x="1639263" y="276512"/>
                  <a:pt x="1589787" y="342900"/>
                  <a:pt x="1589787" y="342900"/>
                </a:cubicBezTo>
                <a:cubicBezTo>
                  <a:pt x="1564831" y="417774"/>
                  <a:pt x="1598965" y="326841"/>
                  <a:pt x="1546245" y="419100"/>
                </a:cubicBezTo>
                <a:cubicBezTo>
                  <a:pt x="1540552" y="429063"/>
                  <a:pt x="1541263" y="441918"/>
                  <a:pt x="1535359" y="451757"/>
                </a:cubicBezTo>
                <a:cubicBezTo>
                  <a:pt x="1530078" y="460558"/>
                  <a:pt x="1520406" y="465858"/>
                  <a:pt x="1513587" y="473529"/>
                </a:cubicBezTo>
                <a:cubicBezTo>
                  <a:pt x="1491362" y="498533"/>
                  <a:pt x="1468594" y="523155"/>
                  <a:pt x="1448273" y="549729"/>
                </a:cubicBezTo>
                <a:cubicBezTo>
                  <a:pt x="1421368" y="584913"/>
                  <a:pt x="1398648" y="623152"/>
                  <a:pt x="1372073" y="658586"/>
                </a:cubicBezTo>
                <a:cubicBezTo>
                  <a:pt x="1361187" y="673100"/>
                  <a:pt x="1348750" y="686572"/>
                  <a:pt x="1339416" y="702129"/>
                </a:cubicBezTo>
                <a:cubicBezTo>
                  <a:pt x="1326893" y="723001"/>
                  <a:pt x="1319982" y="747007"/>
                  <a:pt x="1306759" y="767443"/>
                </a:cubicBezTo>
                <a:cubicBezTo>
                  <a:pt x="1279947" y="808879"/>
                  <a:pt x="1248135" y="846865"/>
                  <a:pt x="1219673" y="887186"/>
                </a:cubicBezTo>
                <a:cubicBezTo>
                  <a:pt x="1204583" y="908563"/>
                  <a:pt x="1191024" y="930987"/>
                  <a:pt x="1176130" y="952500"/>
                </a:cubicBezTo>
                <a:cubicBezTo>
                  <a:pt x="1158363" y="978164"/>
                  <a:pt x="1139469" y="1003036"/>
                  <a:pt x="1121702" y="1028700"/>
                </a:cubicBezTo>
                <a:cubicBezTo>
                  <a:pt x="1106808" y="1050213"/>
                  <a:pt x="1094910" y="1073913"/>
                  <a:pt x="1078159" y="1094014"/>
                </a:cubicBezTo>
                <a:cubicBezTo>
                  <a:pt x="1060016" y="1115786"/>
                  <a:pt x="1039982" y="1136112"/>
                  <a:pt x="1023730" y="1159329"/>
                </a:cubicBezTo>
                <a:cubicBezTo>
                  <a:pt x="1014424" y="1172623"/>
                  <a:pt x="1010308" y="1188957"/>
                  <a:pt x="1001959" y="1202872"/>
                </a:cubicBezTo>
                <a:cubicBezTo>
                  <a:pt x="988497" y="1225309"/>
                  <a:pt x="972130" y="1245902"/>
                  <a:pt x="958416" y="1268186"/>
                </a:cubicBezTo>
                <a:cubicBezTo>
                  <a:pt x="943084" y="1293101"/>
                  <a:pt x="932080" y="1320727"/>
                  <a:pt x="914873" y="1344386"/>
                </a:cubicBezTo>
                <a:cubicBezTo>
                  <a:pt x="839645" y="1447824"/>
                  <a:pt x="901421" y="1322701"/>
                  <a:pt x="827787" y="1442357"/>
                </a:cubicBezTo>
                <a:cubicBezTo>
                  <a:pt x="810778" y="1469998"/>
                  <a:pt x="802719" y="1502759"/>
                  <a:pt x="784245" y="1529443"/>
                </a:cubicBezTo>
                <a:cubicBezTo>
                  <a:pt x="664372" y="1702595"/>
                  <a:pt x="802055" y="1395851"/>
                  <a:pt x="642730" y="1714500"/>
                </a:cubicBezTo>
                <a:cubicBezTo>
                  <a:pt x="548634" y="1902693"/>
                  <a:pt x="667777" y="1668581"/>
                  <a:pt x="577416" y="1834243"/>
                </a:cubicBezTo>
                <a:cubicBezTo>
                  <a:pt x="565760" y="1855612"/>
                  <a:pt x="557282" y="1878685"/>
                  <a:pt x="544759" y="1899557"/>
                </a:cubicBezTo>
                <a:cubicBezTo>
                  <a:pt x="513688" y="1951342"/>
                  <a:pt x="473794" y="1997941"/>
                  <a:pt x="446787" y="2051957"/>
                </a:cubicBezTo>
                <a:cubicBezTo>
                  <a:pt x="432273" y="2080986"/>
                  <a:pt x="419347" y="2110864"/>
                  <a:pt x="403245" y="2139043"/>
                </a:cubicBezTo>
                <a:cubicBezTo>
                  <a:pt x="374216" y="2189843"/>
                  <a:pt x="342326" y="2239111"/>
                  <a:pt x="316159" y="2291443"/>
                </a:cubicBezTo>
                <a:cubicBezTo>
                  <a:pt x="278601" y="2366557"/>
                  <a:pt x="294551" y="2337441"/>
                  <a:pt x="229073" y="2443843"/>
                </a:cubicBezTo>
                <a:cubicBezTo>
                  <a:pt x="222216" y="2454985"/>
                  <a:pt x="207302" y="2476500"/>
                  <a:pt x="207302" y="2476500"/>
                </a:cubicBezTo>
                <a:cubicBezTo>
                  <a:pt x="181235" y="2580765"/>
                  <a:pt x="215304" y="2457875"/>
                  <a:pt x="174645" y="2563586"/>
                </a:cubicBezTo>
                <a:cubicBezTo>
                  <a:pt x="162288" y="2595715"/>
                  <a:pt x="154771" y="2629595"/>
                  <a:pt x="141987" y="2661557"/>
                </a:cubicBezTo>
                <a:cubicBezTo>
                  <a:pt x="134730" y="2679700"/>
                  <a:pt x="128152" y="2698130"/>
                  <a:pt x="120216" y="2715986"/>
                </a:cubicBezTo>
                <a:cubicBezTo>
                  <a:pt x="113626" y="2730815"/>
                  <a:pt x="104472" y="2744462"/>
                  <a:pt x="98445" y="2759529"/>
                </a:cubicBezTo>
                <a:cubicBezTo>
                  <a:pt x="67308" y="2837372"/>
                  <a:pt x="84007" y="2806390"/>
                  <a:pt x="65787" y="2879272"/>
                </a:cubicBezTo>
                <a:cubicBezTo>
                  <a:pt x="63004" y="2890404"/>
                  <a:pt x="57391" y="2900728"/>
                  <a:pt x="54902" y="2911929"/>
                </a:cubicBezTo>
                <a:cubicBezTo>
                  <a:pt x="50114" y="2933475"/>
                  <a:pt x="48345" y="2955600"/>
                  <a:pt x="44016" y="2977243"/>
                </a:cubicBezTo>
                <a:cubicBezTo>
                  <a:pt x="27304" y="3060801"/>
                  <a:pt x="40106" y="2979391"/>
                  <a:pt x="11359" y="3075214"/>
                </a:cubicBezTo>
                <a:cubicBezTo>
                  <a:pt x="6042" y="3092936"/>
                  <a:pt x="4102" y="3111500"/>
                  <a:pt x="473" y="3129643"/>
                </a:cubicBezTo>
                <a:cubicBezTo>
                  <a:pt x="4102" y="3147786"/>
                  <a:pt x="0" y="3169467"/>
                  <a:pt x="11359" y="3184072"/>
                </a:cubicBezTo>
                <a:cubicBezTo>
                  <a:pt x="46049" y="3228673"/>
                  <a:pt x="83556" y="3228991"/>
                  <a:pt x="131102" y="3238500"/>
                </a:cubicBezTo>
                <a:cubicBezTo>
                  <a:pt x="203578" y="3292857"/>
                  <a:pt x="145085" y="3251321"/>
                  <a:pt x="229073" y="3303814"/>
                </a:cubicBezTo>
                <a:cubicBezTo>
                  <a:pt x="240167" y="3310748"/>
                  <a:pt x="250293" y="3319232"/>
                  <a:pt x="261730" y="3325586"/>
                </a:cubicBezTo>
                <a:cubicBezTo>
                  <a:pt x="335826" y="3366750"/>
                  <a:pt x="322764" y="3353026"/>
                  <a:pt x="403245" y="3390900"/>
                </a:cubicBezTo>
                <a:cubicBezTo>
                  <a:pt x="439952" y="3408174"/>
                  <a:pt x="473615" y="3432501"/>
                  <a:pt x="512102" y="3445329"/>
                </a:cubicBezTo>
                <a:cubicBezTo>
                  <a:pt x="522988" y="3448957"/>
                  <a:pt x="534496" y="3451082"/>
                  <a:pt x="544759" y="3456214"/>
                </a:cubicBezTo>
                <a:cubicBezTo>
                  <a:pt x="563683" y="3465676"/>
                  <a:pt x="579657" y="3480734"/>
                  <a:pt x="599187" y="3488872"/>
                </a:cubicBezTo>
                <a:cubicBezTo>
                  <a:pt x="623571" y="3499032"/>
                  <a:pt x="650085" y="3503052"/>
                  <a:pt x="675387" y="3510643"/>
                </a:cubicBezTo>
                <a:cubicBezTo>
                  <a:pt x="686378" y="3513940"/>
                  <a:pt x="697159" y="3517900"/>
                  <a:pt x="708045" y="3521529"/>
                </a:cubicBezTo>
                <a:cubicBezTo>
                  <a:pt x="729816" y="3517900"/>
                  <a:pt x="751813" y="3515431"/>
                  <a:pt x="773359" y="3510643"/>
                </a:cubicBezTo>
                <a:cubicBezTo>
                  <a:pt x="802188" y="3504236"/>
                  <a:pt x="822938" y="3491296"/>
                  <a:pt x="849559" y="3477986"/>
                </a:cubicBezTo>
                <a:cubicBezTo>
                  <a:pt x="909145" y="3418397"/>
                  <a:pt x="813551" y="3511149"/>
                  <a:pt x="936645" y="3412672"/>
                </a:cubicBezTo>
                <a:cubicBezTo>
                  <a:pt x="954788" y="3398158"/>
                  <a:pt x="973708" y="3384565"/>
                  <a:pt x="991073" y="3369129"/>
                </a:cubicBezTo>
                <a:cubicBezTo>
                  <a:pt x="1098014" y="3274070"/>
                  <a:pt x="949380" y="3382410"/>
                  <a:pt x="1132587" y="3260272"/>
                </a:cubicBezTo>
                <a:lnTo>
                  <a:pt x="1230559" y="3184072"/>
                </a:lnTo>
                <a:cubicBezTo>
                  <a:pt x="1244940" y="3173010"/>
                  <a:pt x="1258544" y="3160749"/>
                  <a:pt x="1274102" y="3151414"/>
                </a:cubicBezTo>
                <a:lnTo>
                  <a:pt x="1328530" y="3118757"/>
                </a:lnTo>
                <a:cubicBezTo>
                  <a:pt x="1335787" y="3107871"/>
                  <a:pt x="1342607" y="3096681"/>
                  <a:pt x="1350302" y="3086100"/>
                </a:cubicBezTo>
                <a:cubicBezTo>
                  <a:pt x="1371644" y="3056754"/>
                  <a:pt x="1395488" y="3029205"/>
                  <a:pt x="1415616" y="2999014"/>
                </a:cubicBezTo>
                <a:cubicBezTo>
                  <a:pt x="1430130" y="2977243"/>
                  <a:pt x="1443769" y="2954861"/>
                  <a:pt x="1459159" y="2933700"/>
                </a:cubicBezTo>
                <a:cubicBezTo>
                  <a:pt x="1472825" y="2914910"/>
                  <a:pt x="1490995" y="2899341"/>
                  <a:pt x="1502702" y="2879272"/>
                </a:cubicBezTo>
                <a:cubicBezTo>
                  <a:pt x="1516626" y="2855402"/>
                  <a:pt x="1522429" y="2827495"/>
                  <a:pt x="1535359" y="2803072"/>
                </a:cubicBezTo>
                <a:cubicBezTo>
                  <a:pt x="1566404" y="2744430"/>
                  <a:pt x="1613774" y="2678896"/>
                  <a:pt x="1644216" y="2618014"/>
                </a:cubicBezTo>
                <a:cubicBezTo>
                  <a:pt x="1771264" y="2363921"/>
                  <a:pt x="1614395" y="2681917"/>
                  <a:pt x="1720416" y="2454729"/>
                </a:cubicBezTo>
                <a:cubicBezTo>
                  <a:pt x="1734141" y="2425319"/>
                  <a:pt x="1750950" y="2397377"/>
                  <a:pt x="1763959" y="2367643"/>
                </a:cubicBezTo>
                <a:cubicBezTo>
                  <a:pt x="1776297" y="2339441"/>
                  <a:pt x="1807817" y="2250475"/>
                  <a:pt x="1818387" y="2215243"/>
                </a:cubicBezTo>
                <a:cubicBezTo>
                  <a:pt x="1833568" y="2164638"/>
                  <a:pt x="1854458" y="2115145"/>
                  <a:pt x="1861930" y="2062843"/>
                </a:cubicBezTo>
                <a:cubicBezTo>
                  <a:pt x="1865559" y="2037443"/>
                  <a:pt x="1866939" y="2011619"/>
                  <a:pt x="1872816" y="1986643"/>
                </a:cubicBezTo>
                <a:cubicBezTo>
                  <a:pt x="1878798" y="1961220"/>
                  <a:pt x="1913647" y="1849867"/>
                  <a:pt x="1927245" y="1812472"/>
                </a:cubicBezTo>
                <a:cubicBezTo>
                  <a:pt x="1933923" y="1794108"/>
                  <a:pt x="1942155" y="1776339"/>
                  <a:pt x="1949016" y="1758043"/>
                </a:cubicBezTo>
                <a:cubicBezTo>
                  <a:pt x="2000211" y="1621523"/>
                  <a:pt x="1897520" y="1881345"/>
                  <a:pt x="1981673" y="1670957"/>
                </a:cubicBezTo>
                <a:cubicBezTo>
                  <a:pt x="2001139" y="1554165"/>
                  <a:pt x="1975244" y="1654438"/>
                  <a:pt x="2036102" y="1540329"/>
                </a:cubicBezTo>
                <a:cubicBezTo>
                  <a:pt x="2052920" y="1508796"/>
                  <a:pt x="2065567" y="1475205"/>
                  <a:pt x="2079645" y="1442357"/>
                </a:cubicBezTo>
                <a:cubicBezTo>
                  <a:pt x="2087342" y="1424397"/>
                  <a:pt x="2092677" y="1405406"/>
                  <a:pt x="2101416" y="1387929"/>
                </a:cubicBezTo>
                <a:cubicBezTo>
                  <a:pt x="2107267" y="1376227"/>
                  <a:pt x="2117336" y="1366974"/>
                  <a:pt x="2123187" y="1355272"/>
                </a:cubicBezTo>
                <a:cubicBezTo>
                  <a:pt x="2128319" y="1345009"/>
                  <a:pt x="2128500" y="1332645"/>
                  <a:pt x="2134073" y="1322614"/>
                </a:cubicBezTo>
                <a:cubicBezTo>
                  <a:pt x="2146780" y="1299741"/>
                  <a:pt x="2165086" y="1280271"/>
                  <a:pt x="2177616" y="1257300"/>
                </a:cubicBezTo>
                <a:cubicBezTo>
                  <a:pt x="2244137" y="1135345"/>
                  <a:pt x="2152369" y="1265562"/>
                  <a:pt x="2232045" y="1159329"/>
                </a:cubicBezTo>
                <a:cubicBezTo>
                  <a:pt x="2256076" y="1087233"/>
                  <a:pt x="2224331" y="1170997"/>
                  <a:pt x="2275587" y="1083129"/>
                </a:cubicBezTo>
                <a:cubicBezTo>
                  <a:pt x="2313444" y="1018230"/>
                  <a:pt x="2312691" y="1015360"/>
                  <a:pt x="2330016" y="963386"/>
                </a:cubicBezTo>
                <a:cubicBezTo>
                  <a:pt x="2353634" y="774448"/>
                  <a:pt x="2323896" y="966089"/>
                  <a:pt x="2362673" y="810986"/>
                </a:cubicBezTo>
                <a:cubicBezTo>
                  <a:pt x="2366302" y="796472"/>
                  <a:pt x="2362377" y="777383"/>
                  <a:pt x="2373559" y="767443"/>
                </a:cubicBezTo>
                <a:cubicBezTo>
                  <a:pt x="2397816" y="745881"/>
                  <a:pt x="2430256" y="735296"/>
                  <a:pt x="2460645" y="723900"/>
                </a:cubicBezTo>
                <a:lnTo>
                  <a:pt x="2547730" y="691243"/>
                </a:lnTo>
                <a:cubicBezTo>
                  <a:pt x="2558514" y="687322"/>
                  <a:pt x="2569643" y="684386"/>
                  <a:pt x="2580387" y="680357"/>
                </a:cubicBezTo>
                <a:cubicBezTo>
                  <a:pt x="2598683" y="673496"/>
                  <a:pt x="2616520" y="665447"/>
                  <a:pt x="2634816" y="658586"/>
                </a:cubicBezTo>
                <a:cubicBezTo>
                  <a:pt x="2645560" y="654557"/>
                  <a:pt x="2657210" y="652832"/>
                  <a:pt x="2667473" y="647700"/>
                </a:cubicBezTo>
                <a:cubicBezTo>
                  <a:pt x="2679175" y="641849"/>
                  <a:pt x="2688105" y="631083"/>
                  <a:pt x="2700130" y="625929"/>
                </a:cubicBezTo>
                <a:cubicBezTo>
                  <a:pt x="2713881" y="620036"/>
                  <a:pt x="2729665" y="620296"/>
                  <a:pt x="2743673" y="615043"/>
                </a:cubicBezTo>
                <a:cubicBezTo>
                  <a:pt x="2758867" y="609345"/>
                  <a:pt x="2771821" y="598404"/>
                  <a:pt x="2787216" y="593272"/>
                </a:cubicBezTo>
                <a:cubicBezTo>
                  <a:pt x="2815603" y="583810"/>
                  <a:pt x="2874302" y="571500"/>
                  <a:pt x="2874302" y="571500"/>
                </a:cubicBezTo>
                <a:cubicBezTo>
                  <a:pt x="2837893" y="535093"/>
                  <a:pt x="2867935" y="562287"/>
                  <a:pt x="2819873" y="527957"/>
                </a:cubicBezTo>
                <a:cubicBezTo>
                  <a:pt x="2753931" y="480855"/>
                  <a:pt x="2800980" y="507625"/>
                  <a:pt x="2732787" y="473529"/>
                </a:cubicBezTo>
                <a:cubicBezTo>
                  <a:pt x="2711016" y="451757"/>
                  <a:pt x="2690170" y="429019"/>
                  <a:pt x="2667473" y="408214"/>
                </a:cubicBezTo>
                <a:cubicBezTo>
                  <a:pt x="2646582" y="389064"/>
                  <a:pt x="2622198" y="373825"/>
                  <a:pt x="2602159" y="353786"/>
                </a:cubicBezTo>
                <a:cubicBezTo>
                  <a:pt x="2582119" y="333747"/>
                  <a:pt x="2566880" y="309363"/>
                  <a:pt x="2547730" y="288472"/>
                </a:cubicBezTo>
                <a:cubicBezTo>
                  <a:pt x="2526925" y="265775"/>
                  <a:pt x="2500890" y="247789"/>
                  <a:pt x="2482416" y="223157"/>
                </a:cubicBezTo>
                <a:cubicBezTo>
                  <a:pt x="2466535" y="201982"/>
                  <a:pt x="2449615" y="175145"/>
                  <a:pt x="2427987" y="157843"/>
                </a:cubicBezTo>
                <a:cubicBezTo>
                  <a:pt x="2417771" y="149670"/>
                  <a:pt x="2405546" y="144245"/>
                  <a:pt x="2395330" y="136072"/>
                </a:cubicBezTo>
                <a:cubicBezTo>
                  <a:pt x="2387316" y="129661"/>
                  <a:pt x="2382098" y="119993"/>
                  <a:pt x="2373559" y="114300"/>
                </a:cubicBezTo>
                <a:cubicBezTo>
                  <a:pt x="2354869" y="101840"/>
                  <a:pt x="2320580" y="87448"/>
                  <a:pt x="2297359" y="81643"/>
                </a:cubicBezTo>
                <a:cubicBezTo>
                  <a:pt x="2279409" y="77155"/>
                  <a:pt x="2261073" y="74386"/>
                  <a:pt x="2242930" y="70757"/>
                </a:cubicBezTo>
                <a:cubicBezTo>
                  <a:pt x="2228416" y="63500"/>
                  <a:pt x="2214930" y="53649"/>
                  <a:pt x="2199387" y="48986"/>
                </a:cubicBezTo>
                <a:cubicBezTo>
                  <a:pt x="2178246" y="42644"/>
                  <a:pt x="2156099" y="39521"/>
                  <a:pt x="2134073" y="38100"/>
                </a:cubicBezTo>
                <a:cubicBezTo>
                  <a:pt x="1960849" y="26924"/>
                  <a:pt x="1921801" y="0"/>
                  <a:pt x="1861930" y="16329"/>
                </a:cubicBezTo>
                <a:close/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255A-0F79-4252-8EA6-09DE60134C41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Search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4367-14C1-4539-828F-C86FFEB1107D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95325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Search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4367-14C1-4539-828F-C86FFEB1107D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52563"/>
            <a:ext cx="80772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Search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" y="1662906"/>
            <a:ext cx="73533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Systematically explore state spaces of large applications</a:t>
            </a:r>
          </a:p>
          <a:p>
            <a:endParaRPr lang="en-US" dirty="0" smtClean="0"/>
          </a:p>
          <a:p>
            <a:r>
              <a:rPr lang="en-US" dirty="0" smtClean="0"/>
              <a:t>Maximize the number of new tests</a:t>
            </a:r>
          </a:p>
          <a:p>
            <a:endParaRPr lang="en-US" dirty="0" smtClean="0"/>
          </a:p>
          <a:p>
            <a:r>
              <a:rPr lang="en-US" dirty="0" smtClean="0"/>
              <a:t>Heuristics to maximize code coverage</a:t>
            </a:r>
          </a:p>
          <a:p>
            <a:pPr lvl="1"/>
            <a:r>
              <a:rPr lang="en-US" dirty="0" smtClean="0"/>
              <a:t>Best-First Search of EXE</a:t>
            </a:r>
          </a:p>
          <a:p>
            <a:pPr lvl="1"/>
            <a:r>
              <a:rPr lang="en-US" dirty="0" smtClean="0"/>
              <a:t>Picks the best from </a:t>
            </a:r>
            <a:r>
              <a:rPr lang="en-US" dirty="0" err="1" smtClean="0"/>
              <a:t>WorkList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Resilient to divergences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00"/>
                </a:solidFill>
                <a:latin typeface="Calibri" pitchFamily="32" charset="0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calable </a:t>
            </a:r>
            <a:r>
              <a:rPr lang="en-GB" b="1" dirty="0" smtClean="0">
                <a:solidFill>
                  <a:srgbClr val="000000"/>
                </a:solidFill>
                <a:latin typeface="Calibri" pitchFamily="32" charset="0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utomated </a:t>
            </a:r>
            <a:r>
              <a:rPr lang="en-GB" b="1" dirty="0" smtClean="0">
                <a:solidFill>
                  <a:srgbClr val="000000"/>
                </a:solidFill>
                <a:latin typeface="Calibri" pitchFamily="32" charset="0"/>
              </a:rPr>
              <a:t>G</a:t>
            </a:r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uided </a:t>
            </a:r>
            <a:r>
              <a:rPr lang="en-GB" b="1" dirty="0" smtClean="0">
                <a:solidFill>
                  <a:srgbClr val="000000"/>
                </a:solidFill>
                <a:latin typeface="Calibri" pitchFamily="32" charset="0"/>
              </a:rPr>
              <a:t>E</a:t>
            </a:r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xecution</a:t>
            </a:r>
          </a:p>
          <a:p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File-reading programs (Windows)</a:t>
            </a:r>
          </a:p>
          <a:p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Constraint Generation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Trace-based 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Offline</a:t>
            </a:r>
          </a:p>
          <a:p>
            <a:r>
              <a:rPr lang="en-GB" dirty="0" smtClean="0">
                <a:solidFill>
                  <a:srgbClr val="000000"/>
                </a:solidFill>
                <a:latin typeface="Calibri" pitchFamily="32" charset="0"/>
              </a:rPr>
              <a:t>x86 binary level – symbolic execution</a:t>
            </a:r>
          </a:p>
          <a:p>
            <a:pPr lvl="1"/>
            <a:endParaRPr lang="en-GB" dirty="0" smtClean="0">
              <a:solidFill>
                <a:srgbClr val="000000"/>
              </a:solidFill>
              <a:latin typeface="Calibri" pitchFamily="32" charset="0"/>
            </a:endParaRPr>
          </a:p>
          <a:p>
            <a:endParaRPr lang="en-GB" dirty="0" smtClean="0">
              <a:solidFill>
                <a:srgbClr val="000000"/>
              </a:solidFill>
              <a:latin typeface="Calibri" pitchFamily="3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are relations over </a:t>
            </a:r>
            <a:r>
              <a:rPr lang="en-US" i="1" dirty="0" smtClean="0"/>
              <a:t>symbolic variables</a:t>
            </a:r>
          </a:p>
          <a:p>
            <a:endParaRPr lang="en-US" i="1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Symbolic tags input[0] … input[4]</a:t>
            </a:r>
          </a:p>
          <a:p>
            <a:pPr lvl="1"/>
            <a:r>
              <a:rPr lang="en-US" dirty="0" smtClean="0"/>
              <a:t>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corresponding to input[4]</a:t>
            </a:r>
          </a:p>
          <a:p>
            <a:pPr lvl="1"/>
            <a:r>
              <a:rPr lang="en-US" dirty="0" smtClean="0"/>
              <a:t>Constraint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/>
              <a:t>&lt; 10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Fuzz Testing</a:t>
            </a:r>
          </a:p>
          <a:p>
            <a:r>
              <a:rPr lang="en-US" dirty="0" smtClean="0"/>
              <a:t>Whitebox fuzzing</a:t>
            </a:r>
          </a:p>
          <a:p>
            <a:r>
              <a:rPr lang="en-US" dirty="0" smtClean="0"/>
              <a:t>Dynamic Test Generation</a:t>
            </a:r>
          </a:p>
          <a:p>
            <a:r>
              <a:rPr lang="en-US" dirty="0" smtClean="0"/>
              <a:t>Generational Search</a:t>
            </a:r>
          </a:p>
          <a:p>
            <a:r>
              <a:rPr lang="en-US" dirty="0" smtClean="0"/>
              <a:t>SAGE - Architecture</a:t>
            </a:r>
          </a:p>
          <a:p>
            <a:r>
              <a:rPr lang="en-US" dirty="0" smtClean="0"/>
              <a:t>Contributions Summary</a:t>
            </a:r>
          </a:p>
          <a:p>
            <a:r>
              <a:rPr lang="en-US" dirty="0" smtClean="0"/>
              <a:t>Positives</a:t>
            </a:r>
          </a:p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Improvements</a:t>
            </a:r>
          </a:p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F49B-CF91-4235-8353-42C62C2E68C0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 dirty="0">
                <a:solidFill>
                  <a:srgbClr val="000000"/>
                </a:solidFill>
                <a:latin typeface="Calibri" pitchFamily="32" charset="0"/>
              </a:rPr>
              <a:t>SAGE Architecture</a:t>
            </a:r>
            <a:br>
              <a:rPr lang="en-GB" sz="4400" dirty="0">
                <a:solidFill>
                  <a:srgbClr val="000000"/>
                </a:solidFill>
                <a:latin typeface="Calibri" pitchFamily="32" charset="0"/>
              </a:rPr>
            </a:br>
            <a:endParaRPr lang="en-GB" sz="36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838200" y="2924175"/>
            <a:ext cx="1143000" cy="1447800"/>
          </a:xfrm>
          <a:prstGeom prst="flowChartProcess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TESTER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Check </a:t>
            </a:r>
            <a:r>
              <a:rPr lang="en-GB" sz="1200" dirty="0">
                <a:solidFill>
                  <a:srgbClr val="000000"/>
                </a:solidFill>
              </a:rPr>
              <a:t>for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Crashes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(</a:t>
            </a:r>
            <a:r>
              <a:rPr lang="en-GB" sz="1200" dirty="0" err="1">
                <a:solidFill>
                  <a:srgbClr val="000000"/>
                </a:solidFill>
              </a:rPr>
              <a:t>AppVerifier</a:t>
            </a:r>
            <a:r>
              <a:rPr lang="en-GB" sz="1200" dirty="0">
                <a:solidFill>
                  <a:srgbClr val="000000"/>
                </a:solidFill>
              </a:rPr>
              <a:t>)</a:t>
            </a:r>
            <a:r>
              <a:rPr lang="ar-SA" sz="1200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2895600" y="2924175"/>
            <a:ext cx="1143000" cy="1447800"/>
          </a:xfrm>
          <a:prstGeom prst="flowChartProcess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TRACER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Trace </a:t>
            </a:r>
            <a:endParaRPr lang="en-GB" sz="1200" dirty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Program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(Nirvana)</a:t>
            </a:r>
            <a:r>
              <a:rPr lang="ar-SA" sz="1200" b="1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5029200" y="2924175"/>
            <a:ext cx="1143000" cy="1447800"/>
          </a:xfrm>
          <a:prstGeom prst="flowChartProcess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COVERAGE 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COLLECTOR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Gather </a:t>
            </a:r>
            <a:endParaRPr lang="en-GB" sz="1200" dirty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Constraints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(</a:t>
            </a:r>
            <a:r>
              <a:rPr lang="en-GB" sz="1200" dirty="0" err="1">
                <a:solidFill>
                  <a:srgbClr val="000000"/>
                </a:solidFill>
              </a:rPr>
              <a:t>Truscan</a:t>
            </a:r>
            <a:r>
              <a:rPr lang="en-GB" sz="1200" dirty="0">
                <a:solidFill>
                  <a:srgbClr val="000000"/>
                </a:solidFill>
              </a:rPr>
              <a:t>)</a:t>
            </a:r>
            <a:r>
              <a:rPr lang="ar-SA" sz="1200" b="1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4342" name="AutoShape 5"/>
          <p:cNvSpPr>
            <a:spLocks noChangeArrowheads="1"/>
          </p:cNvSpPr>
          <p:nvPr/>
        </p:nvSpPr>
        <p:spPr bwMode="auto">
          <a:xfrm>
            <a:off x="7162800" y="2924175"/>
            <a:ext cx="1143000" cy="1447800"/>
          </a:xfrm>
          <a:prstGeom prst="flowChartProcess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SYMBOLIC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EXECUTOR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Solve</a:t>
            </a:r>
            <a:endParaRPr lang="en-GB" sz="1200" dirty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Constraints</a:t>
            </a:r>
            <a:br>
              <a:rPr lang="en-GB" sz="1200" dirty="0">
                <a:solidFill>
                  <a:srgbClr val="000000"/>
                </a:solidFill>
              </a:rPr>
            </a:br>
            <a:r>
              <a:rPr lang="en-GB" sz="1200" dirty="0">
                <a:solidFill>
                  <a:srgbClr val="000000"/>
                </a:solidFill>
              </a:rPr>
              <a:t>(</a:t>
            </a:r>
            <a:r>
              <a:rPr lang="en-GB" sz="1200" dirty="0" err="1">
                <a:solidFill>
                  <a:srgbClr val="000000"/>
                </a:solidFill>
              </a:rPr>
              <a:t>Disolver</a:t>
            </a:r>
            <a:r>
              <a:rPr lang="en-GB" sz="1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343" name="AutoShape 6"/>
          <p:cNvSpPr>
            <a:spLocks noChangeArrowheads="1"/>
          </p:cNvSpPr>
          <p:nvPr/>
        </p:nvSpPr>
        <p:spPr bwMode="auto">
          <a:xfrm>
            <a:off x="1055688" y="1543050"/>
            <a:ext cx="7620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Input0</a:t>
            </a:r>
          </a:p>
        </p:txBody>
      </p:sp>
      <p:sp>
        <p:nvSpPr>
          <p:cNvPr id="14344" name="AutoShape 7"/>
          <p:cNvSpPr>
            <a:spLocks/>
          </p:cNvSpPr>
          <p:nvPr/>
        </p:nvSpPr>
        <p:spPr bwMode="auto">
          <a:xfrm>
            <a:off x="1371600" y="2286000"/>
            <a:ext cx="152400" cy="571500"/>
          </a:xfrm>
          <a:custGeom>
            <a:avLst/>
            <a:gdLst>
              <a:gd name="T0" fmla="*/ 2147483647 w 85"/>
              <a:gd name="T1" fmla="*/ 0 h 459"/>
              <a:gd name="T2" fmla="*/ 2147483647 w 85"/>
              <a:gd name="T3" fmla="*/ 2147483647 h 459"/>
              <a:gd name="T4" fmla="*/ 2147483647 w 85"/>
              <a:gd name="T5" fmla="*/ 2147483647 h 459"/>
              <a:gd name="T6" fmla="*/ 2147483647 w 85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85"/>
              <a:gd name="T13" fmla="*/ 0 h 459"/>
              <a:gd name="T14" fmla="*/ 85 w 85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" h="459">
                <a:moveTo>
                  <a:pt x="17" y="0"/>
                </a:moveTo>
                <a:cubicBezTo>
                  <a:pt x="0" y="67"/>
                  <a:pt x="7" y="132"/>
                  <a:pt x="65" y="171"/>
                </a:cubicBezTo>
                <a:cubicBezTo>
                  <a:pt x="85" y="231"/>
                  <a:pt x="83" y="293"/>
                  <a:pt x="31" y="329"/>
                </a:cubicBezTo>
                <a:cubicBezTo>
                  <a:pt x="8" y="394"/>
                  <a:pt x="3" y="373"/>
                  <a:pt x="3" y="459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8"/>
          <p:cNvSpPr>
            <a:spLocks/>
          </p:cNvSpPr>
          <p:nvPr/>
        </p:nvSpPr>
        <p:spPr bwMode="auto">
          <a:xfrm>
            <a:off x="1752600" y="2209800"/>
            <a:ext cx="1676400" cy="604838"/>
          </a:xfrm>
          <a:custGeom>
            <a:avLst/>
            <a:gdLst>
              <a:gd name="T0" fmla="*/ 0 w 1056"/>
              <a:gd name="T1" fmla="*/ 0 h 473"/>
              <a:gd name="T2" fmla="*/ 2147483647 w 1056"/>
              <a:gd name="T3" fmla="*/ 2147483647 h 473"/>
              <a:gd name="T4" fmla="*/ 2147483647 w 1056"/>
              <a:gd name="T5" fmla="*/ 2147483647 h 473"/>
              <a:gd name="T6" fmla="*/ 2147483647 w 1056"/>
              <a:gd name="T7" fmla="*/ 2147483647 h 473"/>
              <a:gd name="T8" fmla="*/ 2147483647 w 1056"/>
              <a:gd name="T9" fmla="*/ 2147483647 h 473"/>
              <a:gd name="T10" fmla="*/ 2147483647 w 1056"/>
              <a:gd name="T11" fmla="*/ 2147483647 h 4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56"/>
              <a:gd name="T19" fmla="*/ 0 h 473"/>
              <a:gd name="T20" fmla="*/ 1056 w 1056"/>
              <a:gd name="T21" fmla="*/ 473 h 47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56" h="473">
                <a:moveTo>
                  <a:pt x="0" y="0"/>
                </a:moveTo>
                <a:cubicBezTo>
                  <a:pt x="61" y="243"/>
                  <a:pt x="679" y="137"/>
                  <a:pt x="699" y="137"/>
                </a:cubicBezTo>
                <a:cubicBezTo>
                  <a:pt x="741" y="158"/>
                  <a:pt x="778" y="184"/>
                  <a:pt x="823" y="199"/>
                </a:cubicBezTo>
                <a:cubicBezTo>
                  <a:pt x="853" y="231"/>
                  <a:pt x="896" y="245"/>
                  <a:pt x="926" y="275"/>
                </a:cubicBezTo>
                <a:cubicBezTo>
                  <a:pt x="957" y="306"/>
                  <a:pt x="972" y="322"/>
                  <a:pt x="994" y="357"/>
                </a:cubicBezTo>
                <a:cubicBezTo>
                  <a:pt x="1003" y="408"/>
                  <a:pt x="1018" y="438"/>
                  <a:pt x="1056" y="473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AutoShape 9"/>
          <p:cNvSpPr>
            <a:spLocks noChangeArrowheads="1"/>
          </p:cNvSpPr>
          <p:nvPr/>
        </p:nvSpPr>
        <p:spPr bwMode="auto">
          <a:xfrm>
            <a:off x="4114800" y="1543050"/>
            <a:ext cx="7620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Trace File</a:t>
            </a:r>
          </a:p>
        </p:txBody>
      </p:sp>
      <p:sp>
        <p:nvSpPr>
          <p:cNvPr id="14347" name="AutoShape 10"/>
          <p:cNvSpPr>
            <a:spLocks/>
          </p:cNvSpPr>
          <p:nvPr/>
        </p:nvSpPr>
        <p:spPr bwMode="auto">
          <a:xfrm>
            <a:off x="3536950" y="2286000"/>
            <a:ext cx="931863" cy="561975"/>
          </a:xfrm>
          <a:custGeom>
            <a:avLst/>
            <a:gdLst>
              <a:gd name="T0" fmla="*/ 0 w 587"/>
              <a:gd name="T1" fmla="*/ 2147483647 h 453"/>
              <a:gd name="T2" fmla="*/ 2147483647 w 587"/>
              <a:gd name="T3" fmla="*/ 2147483647 h 453"/>
              <a:gd name="T4" fmla="*/ 2147483647 w 587"/>
              <a:gd name="T5" fmla="*/ 2147483647 h 453"/>
              <a:gd name="T6" fmla="*/ 2147483647 w 587"/>
              <a:gd name="T7" fmla="*/ 2147483647 h 453"/>
              <a:gd name="T8" fmla="*/ 2147483647 w 587"/>
              <a:gd name="T9" fmla="*/ 2147483647 h 453"/>
              <a:gd name="T10" fmla="*/ 2147483647 w 587"/>
              <a:gd name="T11" fmla="*/ 2147483647 h 453"/>
              <a:gd name="T12" fmla="*/ 2147483647 w 587"/>
              <a:gd name="T13" fmla="*/ 0 h 4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7"/>
              <a:gd name="T22" fmla="*/ 0 h 453"/>
              <a:gd name="T23" fmla="*/ 587 w 587"/>
              <a:gd name="T24" fmla="*/ 453 h 45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7" h="453">
                <a:moveTo>
                  <a:pt x="0" y="453"/>
                </a:moveTo>
                <a:cubicBezTo>
                  <a:pt x="38" y="340"/>
                  <a:pt x="156" y="317"/>
                  <a:pt x="261" y="302"/>
                </a:cubicBezTo>
                <a:cubicBezTo>
                  <a:pt x="311" y="285"/>
                  <a:pt x="362" y="271"/>
                  <a:pt x="412" y="254"/>
                </a:cubicBezTo>
                <a:cubicBezTo>
                  <a:pt x="426" y="249"/>
                  <a:pt x="441" y="248"/>
                  <a:pt x="453" y="240"/>
                </a:cubicBezTo>
                <a:cubicBezTo>
                  <a:pt x="500" y="209"/>
                  <a:pt x="478" y="218"/>
                  <a:pt x="515" y="206"/>
                </a:cubicBezTo>
                <a:cubicBezTo>
                  <a:pt x="528" y="197"/>
                  <a:pt x="546" y="192"/>
                  <a:pt x="556" y="179"/>
                </a:cubicBezTo>
                <a:cubicBezTo>
                  <a:pt x="587" y="141"/>
                  <a:pt x="576" y="34"/>
                  <a:pt x="576" y="0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AutoShape 11"/>
          <p:cNvSpPr>
            <a:spLocks/>
          </p:cNvSpPr>
          <p:nvPr/>
        </p:nvSpPr>
        <p:spPr bwMode="auto">
          <a:xfrm>
            <a:off x="4549775" y="2286000"/>
            <a:ext cx="1012825" cy="584200"/>
          </a:xfrm>
          <a:custGeom>
            <a:avLst/>
            <a:gdLst>
              <a:gd name="T0" fmla="*/ 0 w 709"/>
              <a:gd name="T1" fmla="*/ 0 h 453"/>
              <a:gd name="T2" fmla="*/ 2147483647 w 709"/>
              <a:gd name="T3" fmla="*/ 2147483647 h 453"/>
              <a:gd name="T4" fmla="*/ 2147483647 w 709"/>
              <a:gd name="T5" fmla="*/ 2147483647 h 453"/>
              <a:gd name="T6" fmla="*/ 2147483647 w 709"/>
              <a:gd name="T7" fmla="*/ 2147483647 h 453"/>
              <a:gd name="T8" fmla="*/ 2147483647 w 709"/>
              <a:gd name="T9" fmla="*/ 2147483647 h 453"/>
              <a:gd name="T10" fmla="*/ 2147483647 w 709"/>
              <a:gd name="T11" fmla="*/ 2147483647 h 453"/>
              <a:gd name="T12" fmla="*/ 2147483647 w 709"/>
              <a:gd name="T13" fmla="*/ 2147483647 h 453"/>
              <a:gd name="T14" fmla="*/ 2147483647 w 709"/>
              <a:gd name="T15" fmla="*/ 2147483647 h 4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9"/>
              <a:gd name="T25" fmla="*/ 0 h 453"/>
              <a:gd name="T26" fmla="*/ 709 w 709"/>
              <a:gd name="T27" fmla="*/ 453 h 4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9" h="453">
                <a:moveTo>
                  <a:pt x="0" y="0"/>
                </a:moveTo>
                <a:cubicBezTo>
                  <a:pt x="95" y="65"/>
                  <a:pt x="204" y="46"/>
                  <a:pt x="316" y="55"/>
                </a:cubicBezTo>
                <a:cubicBezTo>
                  <a:pt x="352" y="61"/>
                  <a:pt x="366" y="73"/>
                  <a:pt x="398" y="82"/>
                </a:cubicBezTo>
                <a:cubicBezTo>
                  <a:pt x="419" y="103"/>
                  <a:pt x="436" y="108"/>
                  <a:pt x="460" y="124"/>
                </a:cubicBezTo>
                <a:cubicBezTo>
                  <a:pt x="479" y="154"/>
                  <a:pt x="509" y="168"/>
                  <a:pt x="528" y="199"/>
                </a:cubicBezTo>
                <a:cubicBezTo>
                  <a:pt x="534" y="286"/>
                  <a:pt x="510" y="302"/>
                  <a:pt x="576" y="322"/>
                </a:cubicBezTo>
                <a:cubicBezTo>
                  <a:pt x="613" y="347"/>
                  <a:pt x="630" y="344"/>
                  <a:pt x="679" y="350"/>
                </a:cubicBezTo>
                <a:cubicBezTo>
                  <a:pt x="709" y="393"/>
                  <a:pt x="693" y="362"/>
                  <a:pt x="693" y="453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AutoShape 12"/>
          <p:cNvSpPr>
            <a:spLocks noChangeArrowheads="1"/>
          </p:cNvSpPr>
          <p:nvPr/>
        </p:nvSpPr>
        <p:spPr bwMode="auto">
          <a:xfrm>
            <a:off x="6313488" y="1527175"/>
            <a:ext cx="9144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Constraints</a:t>
            </a:r>
          </a:p>
        </p:txBody>
      </p:sp>
      <p:sp>
        <p:nvSpPr>
          <p:cNvPr id="14350" name="AutoShape 13"/>
          <p:cNvSpPr>
            <a:spLocks/>
          </p:cNvSpPr>
          <p:nvPr/>
        </p:nvSpPr>
        <p:spPr bwMode="auto">
          <a:xfrm>
            <a:off x="5681663" y="2362200"/>
            <a:ext cx="1035050" cy="428625"/>
          </a:xfrm>
          <a:custGeom>
            <a:avLst/>
            <a:gdLst>
              <a:gd name="T0" fmla="*/ 0 w 652"/>
              <a:gd name="T1" fmla="*/ 2147483647 h 396"/>
              <a:gd name="T2" fmla="*/ 2147483647 w 652"/>
              <a:gd name="T3" fmla="*/ 2147483647 h 396"/>
              <a:gd name="T4" fmla="*/ 2147483647 w 652"/>
              <a:gd name="T5" fmla="*/ 2147483647 h 396"/>
              <a:gd name="T6" fmla="*/ 2147483647 w 652"/>
              <a:gd name="T7" fmla="*/ 2147483647 h 396"/>
              <a:gd name="T8" fmla="*/ 2147483647 w 652"/>
              <a:gd name="T9" fmla="*/ 2147483647 h 396"/>
              <a:gd name="T10" fmla="*/ 2147483647 w 652"/>
              <a:gd name="T11" fmla="*/ 2147483647 h 396"/>
              <a:gd name="T12" fmla="*/ 2147483647 w 652"/>
              <a:gd name="T13" fmla="*/ 0 h 3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52"/>
              <a:gd name="T22" fmla="*/ 0 h 396"/>
              <a:gd name="T23" fmla="*/ 652 w 652"/>
              <a:gd name="T24" fmla="*/ 396 h 3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52" h="396">
                <a:moveTo>
                  <a:pt x="0" y="391"/>
                </a:moveTo>
                <a:cubicBezTo>
                  <a:pt x="49" y="389"/>
                  <a:pt x="163" y="396"/>
                  <a:pt x="227" y="370"/>
                </a:cubicBezTo>
                <a:cubicBezTo>
                  <a:pt x="281" y="348"/>
                  <a:pt x="322" y="317"/>
                  <a:pt x="371" y="288"/>
                </a:cubicBezTo>
                <a:cubicBezTo>
                  <a:pt x="394" y="274"/>
                  <a:pt x="424" y="270"/>
                  <a:pt x="446" y="254"/>
                </a:cubicBezTo>
                <a:cubicBezTo>
                  <a:pt x="479" y="230"/>
                  <a:pt x="453" y="237"/>
                  <a:pt x="487" y="220"/>
                </a:cubicBezTo>
                <a:cubicBezTo>
                  <a:pt x="533" y="198"/>
                  <a:pt x="582" y="180"/>
                  <a:pt x="624" y="151"/>
                </a:cubicBezTo>
                <a:cubicBezTo>
                  <a:pt x="643" y="95"/>
                  <a:pt x="652" y="61"/>
                  <a:pt x="652" y="0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AutoShape 14"/>
          <p:cNvSpPr>
            <a:spLocks/>
          </p:cNvSpPr>
          <p:nvPr/>
        </p:nvSpPr>
        <p:spPr bwMode="auto">
          <a:xfrm>
            <a:off x="6843713" y="2362200"/>
            <a:ext cx="1030287" cy="485775"/>
          </a:xfrm>
          <a:custGeom>
            <a:avLst/>
            <a:gdLst>
              <a:gd name="T0" fmla="*/ 2147483647 w 649"/>
              <a:gd name="T1" fmla="*/ 2147483647 h 482"/>
              <a:gd name="T2" fmla="*/ 2147483647 w 649"/>
              <a:gd name="T3" fmla="*/ 2147483647 h 482"/>
              <a:gd name="T4" fmla="*/ 2147483647 w 649"/>
              <a:gd name="T5" fmla="*/ 2147483647 h 482"/>
              <a:gd name="T6" fmla="*/ 2147483647 w 649"/>
              <a:gd name="T7" fmla="*/ 2147483647 h 482"/>
              <a:gd name="T8" fmla="*/ 2147483647 w 649"/>
              <a:gd name="T9" fmla="*/ 2147483647 h 482"/>
              <a:gd name="T10" fmla="*/ 2147483647 w 649"/>
              <a:gd name="T11" fmla="*/ 2147483647 h 482"/>
              <a:gd name="T12" fmla="*/ 2147483647 w 649"/>
              <a:gd name="T13" fmla="*/ 2147483647 h 482"/>
              <a:gd name="T14" fmla="*/ 2147483647 w 649"/>
              <a:gd name="T15" fmla="*/ 2147483647 h 4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49"/>
              <a:gd name="T25" fmla="*/ 0 h 482"/>
              <a:gd name="T26" fmla="*/ 649 w 649"/>
              <a:gd name="T27" fmla="*/ 482 h 4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49" h="482">
                <a:moveTo>
                  <a:pt x="16" y="2"/>
                </a:moveTo>
                <a:cubicBezTo>
                  <a:pt x="91" y="21"/>
                  <a:pt x="0" y="0"/>
                  <a:pt x="167" y="16"/>
                </a:cubicBezTo>
                <a:cubicBezTo>
                  <a:pt x="202" y="19"/>
                  <a:pt x="241" y="32"/>
                  <a:pt x="276" y="36"/>
                </a:cubicBezTo>
                <a:cubicBezTo>
                  <a:pt x="303" y="45"/>
                  <a:pt x="331" y="50"/>
                  <a:pt x="359" y="57"/>
                </a:cubicBezTo>
                <a:cubicBezTo>
                  <a:pt x="505" y="172"/>
                  <a:pt x="359" y="66"/>
                  <a:pt x="455" y="119"/>
                </a:cubicBezTo>
                <a:cubicBezTo>
                  <a:pt x="481" y="133"/>
                  <a:pt x="498" y="157"/>
                  <a:pt x="523" y="173"/>
                </a:cubicBezTo>
                <a:cubicBezTo>
                  <a:pt x="562" y="225"/>
                  <a:pt x="618" y="267"/>
                  <a:pt x="640" y="331"/>
                </a:cubicBezTo>
                <a:cubicBezTo>
                  <a:pt x="649" y="436"/>
                  <a:pt x="647" y="386"/>
                  <a:pt x="647" y="482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AutoShape 15"/>
          <p:cNvSpPr>
            <a:spLocks noChangeArrowheads="1"/>
          </p:cNvSpPr>
          <p:nvPr/>
        </p:nvSpPr>
        <p:spPr bwMode="auto">
          <a:xfrm>
            <a:off x="4810125" y="4676775"/>
            <a:ext cx="7620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Input1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200" b="1">
              <a:solidFill>
                <a:srgbClr val="000000"/>
              </a:solidFill>
            </a:endParaRP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200" b="1">
              <a:solidFill>
                <a:srgbClr val="000000"/>
              </a:solidFill>
            </a:endParaRPr>
          </a:p>
        </p:txBody>
      </p:sp>
      <p:sp>
        <p:nvSpPr>
          <p:cNvPr id="14353" name="AutoShape 16"/>
          <p:cNvSpPr>
            <a:spLocks noChangeArrowheads="1"/>
          </p:cNvSpPr>
          <p:nvPr/>
        </p:nvSpPr>
        <p:spPr bwMode="auto">
          <a:xfrm>
            <a:off x="4995863" y="4905375"/>
            <a:ext cx="7620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Input2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…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200" b="1">
              <a:solidFill>
                <a:srgbClr val="000000"/>
              </a:solidFill>
            </a:endParaRPr>
          </a:p>
        </p:txBody>
      </p:sp>
      <p:sp>
        <p:nvSpPr>
          <p:cNvPr id="14354" name="AutoShape 17"/>
          <p:cNvSpPr>
            <a:spLocks noChangeArrowheads="1"/>
          </p:cNvSpPr>
          <p:nvPr/>
        </p:nvSpPr>
        <p:spPr bwMode="auto">
          <a:xfrm>
            <a:off x="5334000" y="5343525"/>
            <a:ext cx="762000" cy="685800"/>
          </a:xfrm>
          <a:prstGeom prst="flowChartDocumen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b="1">
                <a:solidFill>
                  <a:srgbClr val="000000"/>
                </a:solidFill>
              </a:rPr>
              <a:t>InputN</a:t>
            </a:r>
          </a:p>
          <a:p>
            <a:pPr algn="ctr" eaLnBrk="0" hangingPunct="0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200" b="1">
              <a:solidFill>
                <a:srgbClr val="000000"/>
              </a:solidFill>
            </a:endParaRPr>
          </a:p>
        </p:txBody>
      </p:sp>
      <p:sp>
        <p:nvSpPr>
          <p:cNvPr id="14355" name="AutoShape 18"/>
          <p:cNvSpPr>
            <a:spLocks/>
          </p:cNvSpPr>
          <p:nvPr/>
        </p:nvSpPr>
        <p:spPr bwMode="auto">
          <a:xfrm>
            <a:off x="6073775" y="4448175"/>
            <a:ext cx="1611313" cy="750888"/>
          </a:xfrm>
          <a:custGeom>
            <a:avLst/>
            <a:gdLst>
              <a:gd name="T0" fmla="*/ 2147483647 w 1015"/>
              <a:gd name="T1" fmla="*/ 0 h 473"/>
              <a:gd name="T2" fmla="*/ 2147483647 w 1015"/>
              <a:gd name="T3" fmla="*/ 2147483647 h 473"/>
              <a:gd name="T4" fmla="*/ 2147483647 w 1015"/>
              <a:gd name="T5" fmla="*/ 2147483647 h 473"/>
              <a:gd name="T6" fmla="*/ 2147483647 w 1015"/>
              <a:gd name="T7" fmla="*/ 2147483647 h 473"/>
              <a:gd name="T8" fmla="*/ 2147483647 w 1015"/>
              <a:gd name="T9" fmla="*/ 2147483647 h 473"/>
              <a:gd name="T10" fmla="*/ 2147483647 w 1015"/>
              <a:gd name="T11" fmla="*/ 2147483647 h 473"/>
              <a:gd name="T12" fmla="*/ 2147483647 w 1015"/>
              <a:gd name="T13" fmla="*/ 2147483647 h 473"/>
              <a:gd name="T14" fmla="*/ 2147483647 w 1015"/>
              <a:gd name="T15" fmla="*/ 2147483647 h 473"/>
              <a:gd name="T16" fmla="*/ 2147483647 w 1015"/>
              <a:gd name="T17" fmla="*/ 2147483647 h 473"/>
              <a:gd name="T18" fmla="*/ 2147483647 w 1015"/>
              <a:gd name="T19" fmla="*/ 2147483647 h 473"/>
              <a:gd name="T20" fmla="*/ 0 w 1015"/>
              <a:gd name="T21" fmla="*/ 2147483647 h 4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15"/>
              <a:gd name="T34" fmla="*/ 0 h 473"/>
              <a:gd name="T35" fmla="*/ 1015 w 1015"/>
              <a:gd name="T36" fmla="*/ 473 h 4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15" h="473">
                <a:moveTo>
                  <a:pt x="1015" y="0"/>
                </a:moveTo>
                <a:cubicBezTo>
                  <a:pt x="1013" y="53"/>
                  <a:pt x="1012" y="105"/>
                  <a:pt x="1008" y="158"/>
                </a:cubicBezTo>
                <a:cubicBezTo>
                  <a:pt x="1006" y="186"/>
                  <a:pt x="982" y="200"/>
                  <a:pt x="967" y="219"/>
                </a:cubicBezTo>
                <a:cubicBezTo>
                  <a:pt x="947" y="245"/>
                  <a:pt x="930" y="280"/>
                  <a:pt x="905" y="302"/>
                </a:cubicBezTo>
                <a:cubicBezTo>
                  <a:pt x="866" y="336"/>
                  <a:pt x="809" y="375"/>
                  <a:pt x="761" y="391"/>
                </a:cubicBezTo>
                <a:cubicBezTo>
                  <a:pt x="712" y="425"/>
                  <a:pt x="676" y="432"/>
                  <a:pt x="617" y="439"/>
                </a:cubicBezTo>
                <a:cubicBezTo>
                  <a:pt x="580" y="449"/>
                  <a:pt x="554" y="455"/>
                  <a:pt x="515" y="459"/>
                </a:cubicBezTo>
                <a:cubicBezTo>
                  <a:pt x="503" y="457"/>
                  <a:pt x="491" y="456"/>
                  <a:pt x="480" y="453"/>
                </a:cubicBezTo>
                <a:cubicBezTo>
                  <a:pt x="466" y="449"/>
                  <a:pt x="439" y="439"/>
                  <a:pt x="439" y="439"/>
                </a:cubicBezTo>
                <a:cubicBezTo>
                  <a:pt x="363" y="445"/>
                  <a:pt x="295" y="465"/>
                  <a:pt x="220" y="473"/>
                </a:cubicBezTo>
                <a:cubicBezTo>
                  <a:pt x="147" y="471"/>
                  <a:pt x="0" y="466"/>
                  <a:pt x="0" y="466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AutoShape 19"/>
          <p:cNvSpPr>
            <a:spLocks/>
          </p:cNvSpPr>
          <p:nvPr/>
        </p:nvSpPr>
        <p:spPr bwMode="auto">
          <a:xfrm>
            <a:off x="1535113" y="4535488"/>
            <a:ext cx="3059112" cy="968375"/>
          </a:xfrm>
          <a:custGeom>
            <a:avLst/>
            <a:gdLst>
              <a:gd name="T0" fmla="*/ 2147483647 w 1927"/>
              <a:gd name="T1" fmla="*/ 2147483647 h 610"/>
              <a:gd name="T2" fmla="*/ 2147483647 w 1927"/>
              <a:gd name="T3" fmla="*/ 2147483647 h 610"/>
              <a:gd name="T4" fmla="*/ 2147483647 w 1927"/>
              <a:gd name="T5" fmla="*/ 2147483647 h 610"/>
              <a:gd name="T6" fmla="*/ 2147483647 w 1927"/>
              <a:gd name="T7" fmla="*/ 2147483647 h 610"/>
              <a:gd name="T8" fmla="*/ 2147483647 w 1927"/>
              <a:gd name="T9" fmla="*/ 2147483647 h 610"/>
              <a:gd name="T10" fmla="*/ 2147483647 w 1927"/>
              <a:gd name="T11" fmla="*/ 2147483647 h 610"/>
              <a:gd name="T12" fmla="*/ 2147483647 w 1927"/>
              <a:gd name="T13" fmla="*/ 2147483647 h 610"/>
              <a:gd name="T14" fmla="*/ 2147483647 w 1927"/>
              <a:gd name="T15" fmla="*/ 2147483647 h 610"/>
              <a:gd name="T16" fmla="*/ 2147483647 w 1927"/>
              <a:gd name="T17" fmla="*/ 2147483647 h 610"/>
              <a:gd name="T18" fmla="*/ 2147483647 w 1927"/>
              <a:gd name="T19" fmla="*/ 2147483647 h 610"/>
              <a:gd name="T20" fmla="*/ 0 w 1927"/>
              <a:gd name="T21" fmla="*/ 0 h 6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27"/>
              <a:gd name="T34" fmla="*/ 0 h 610"/>
              <a:gd name="T35" fmla="*/ 1927 w 1927"/>
              <a:gd name="T36" fmla="*/ 610 h 6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27" h="610">
                <a:moveTo>
                  <a:pt x="1927" y="610"/>
                </a:moveTo>
                <a:cubicBezTo>
                  <a:pt x="1699" y="601"/>
                  <a:pt x="1480" y="577"/>
                  <a:pt x="1255" y="562"/>
                </a:cubicBezTo>
                <a:cubicBezTo>
                  <a:pt x="1107" y="524"/>
                  <a:pt x="947" y="522"/>
                  <a:pt x="795" y="514"/>
                </a:cubicBezTo>
                <a:cubicBezTo>
                  <a:pt x="753" y="508"/>
                  <a:pt x="714" y="499"/>
                  <a:pt x="672" y="494"/>
                </a:cubicBezTo>
                <a:cubicBezTo>
                  <a:pt x="573" y="460"/>
                  <a:pt x="482" y="429"/>
                  <a:pt x="377" y="418"/>
                </a:cubicBezTo>
                <a:cubicBezTo>
                  <a:pt x="289" y="373"/>
                  <a:pt x="427" y="440"/>
                  <a:pt x="308" y="398"/>
                </a:cubicBezTo>
                <a:cubicBezTo>
                  <a:pt x="272" y="385"/>
                  <a:pt x="240" y="359"/>
                  <a:pt x="206" y="343"/>
                </a:cubicBezTo>
                <a:cubicBezTo>
                  <a:pt x="190" y="319"/>
                  <a:pt x="174" y="304"/>
                  <a:pt x="151" y="288"/>
                </a:cubicBezTo>
                <a:cubicBezTo>
                  <a:pt x="137" y="245"/>
                  <a:pt x="108" y="219"/>
                  <a:pt x="82" y="185"/>
                </a:cubicBezTo>
                <a:cubicBezTo>
                  <a:pt x="56" y="151"/>
                  <a:pt x="43" y="116"/>
                  <a:pt x="20" y="82"/>
                </a:cubicBezTo>
                <a:cubicBezTo>
                  <a:pt x="12" y="44"/>
                  <a:pt x="0" y="42"/>
                  <a:pt x="0" y="0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AutoShape 20"/>
          <p:cNvSpPr>
            <a:spLocks/>
          </p:cNvSpPr>
          <p:nvPr/>
        </p:nvSpPr>
        <p:spPr bwMode="auto">
          <a:xfrm>
            <a:off x="3430588" y="4546600"/>
            <a:ext cx="1206500" cy="815975"/>
          </a:xfrm>
          <a:custGeom>
            <a:avLst/>
            <a:gdLst>
              <a:gd name="T0" fmla="*/ 2147483647 w 760"/>
              <a:gd name="T1" fmla="*/ 2147483647 h 514"/>
              <a:gd name="T2" fmla="*/ 2147483647 w 760"/>
              <a:gd name="T3" fmla="*/ 2147483647 h 514"/>
              <a:gd name="T4" fmla="*/ 2147483647 w 760"/>
              <a:gd name="T5" fmla="*/ 2147483647 h 514"/>
              <a:gd name="T6" fmla="*/ 2147483647 w 760"/>
              <a:gd name="T7" fmla="*/ 2147483647 h 514"/>
              <a:gd name="T8" fmla="*/ 2147483647 w 760"/>
              <a:gd name="T9" fmla="*/ 2147483647 h 514"/>
              <a:gd name="T10" fmla="*/ 2147483647 w 760"/>
              <a:gd name="T11" fmla="*/ 2147483647 h 514"/>
              <a:gd name="T12" fmla="*/ 2147483647 w 760"/>
              <a:gd name="T13" fmla="*/ 2147483647 h 514"/>
              <a:gd name="T14" fmla="*/ 2147483647 w 760"/>
              <a:gd name="T15" fmla="*/ 2147483647 h 514"/>
              <a:gd name="T16" fmla="*/ 2147483647 w 760"/>
              <a:gd name="T17" fmla="*/ 2147483647 h 514"/>
              <a:gd name="T18" fmla="*/ 2147483647 w 760"/>
              <a:gd name="T19" fmla="*/ 2147483647 h 514"/>
              <a:gd name="T20" fmla="*/ 2147483647 w 760"/>
              <a:gd name="T21" fmla="*/ 2147483647 h 514"/>
              <a:gd name="T22" fmla="*/ 2147483647 w 760"/>
              <a:gd name="T23" fmla="*/ 0 h 51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0"/>
              <a:gd name="T37" fmla="*/ 0 h 514"/>
              <a:gd name="T38" fmla="*/ 760 w 760"/>
              <a:gd name="T39" fmla="*/ 514 h 51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0" h="514">
                <a:moveTo>
                  <a:pt x="760" y="514"/>
                </a:moveTo>
                <a:cubicBezTo>
                  <a:pt x="675" y="502"/>
                  <a:pt x="590" y="483"/>
                  <a:pt x="506" y="466"/>
                </a:cubicBezTo>
                <a:cubicBezTo>
                  <a:pt x="457" y="456"/>
                  <a:pt x="406" y="458"/>
                  <a:pt x="356" y="452"/>
                </a:cubicBezTo>
                <a:cubicBezTo>
                  <a:pt x="306" y="446"/>
                  <a:pt x="260" y="427"/>
                  <a:pt x="212" y="411"/>
                </a:cubicBezTo>
                <a:cubicBezTo>
                  <a:pt x="198" y="406"/>
                  <a:pt x="184" y="401"/>
                  <a:pt x="170" y="397"/>
                </a:cubicBezTo>
                <a:cubicBezTo>
                  <a:pt x="163" y="395"/>
                  <a:pt x="150" y="391"/>
                  <a:pt x="150" y="391"/>
                </a:cubicBezTo>
                <a:cubicBezTo>
                  <a:pt x="129" y="377"/>
                  <a:pt x="109" y="370"/>
                  <a:pt x="88" y="356"/>
                </a:cubicBezTo>
                <a:cubicBezTo>
                  <a:pt x="83" y="349"/>
                  <a:pt x="80" y="342"/>
                  <a:pt x="74" y="336"/>
                </a:cubicBezTo>
                <a:cubicBezTo>
                  <a:pt x="68" y="330"/>
                  <a:pt x="59" y="328"/>
                  <a:pt x="54" y="322"/>
                </a:cubicBezTo>
                <a:cubicBezTo>
                  <a:pt x="45" y="310"/>
                  <a:pt x="42" y="294"/>
                  <a:pt x="33" y="281"/>
                </a:cubicBezTo>
                <a:cubicBezTo>
                  <a:pt x="23" y="252"/>
                  <a:pt x="21" y="222"/>
                  <a:pt x="13" y="192"/>
                </a:cubicBezTo>
                <a:cubicBezTo>
                  <a:pt x="0" y="92"/>
                  <a:pt x="6" y="155"/>
                  <a:pt x="6" y="0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AutoShape 21"/>
          <p:cNvSpPr>
            <a:spLocks noChangeArrowheads="1"/>
          </p:cNvSpPr>
          <p:nvPr/>
        </p:nvSpPr>
        <p:spPr bwMode="auto">
          <a:xfrm>
            <a:off x="2057400" y="3533775"/>
            <a:ext cx="6858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AutoShape 22"/>
          <p:cNvSpPr>
            <a:spLocks noChangeArrowheads="1"/>
          </p:cNvSpPr>
          <p:nvPr/>
        </p:nvSpPr>
        <p:spPr bwMode="auto">
          <a:xfrm>
            <a:off x="4191000" y="3533775"/>
            <a:ext cx="6858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AutoShape 23"/>
          <p:cNvSpPr>
            <a:spLocks noChangeArrowheads="1"/>
          </p:cNvSpPr>
          <p:nvPr/>
        </p:nvSpPr>
        <p:spPr bwMode="auto">
          <a:xfrm>
            <a:off x="6324600" y="3533775"/>
            <a:ext cx="6858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AutoShape 24"/>
          <p:cNvSpPr>
            <a:spLocks noChangeArrowheads="1"/>
          </p:cNvSpPr>
          <p:nvPr/>
        </p:nvSpPr>
        <p:spPr bwMode="auto">
          <a:xfrm rot="10800000">
            <a:off x="4191000" y="6176963"/>
            <a:ext cx="6858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8CE-8F37-4778-AB3E-D3C23FF8101C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SAGE Constraint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Trace-based?</a:t>
            </a:r>
          </a:p>
          <a:p>
            <a:pPr lvl="1"/>
            <a:r>
              <a:rPr lang="en-US" dirty="0" smtClean="0"/>
              <a:t>Multitude of source languages</a:t>
            </a:r>
          </a:p>
          <a:p>
            <a:pPr lvl="1"/>
            <a:r>
              <a:rPr lang="en-US" dirty="0" smtClean="0"/>
              <a:t>Compilation and post processing tools</a:t>
            </a:r>
          </a:p>
          <a:p>
            <a:pPr lvl="1"/>
            <a:r>
              <a:rPr lang="en-US" dirty="0" smtClean="0"/>
              <a:t>Unavailability of source</a:t>
            </a:r>
          </a:p>
          <a:p>
            <a:r>
              <a:rPr lang="en-US" dirty="0" smtClean="0"/>
              <a:t>Why Offline?</a:t>
            </a:r>
          </a:p>
          <a:p>
            <a:pPr lvl="1"/>
            <a:r>
              <a:rPr lang="en-US" dirty="0" smtClean="0"/>
              <a:t>OS dependent binary component</a:t>
            </a:r>
          </a:p>
          <a:p>
            <a:pPr lvl="1"/>
            <a:r>
              <a:rPr lang="en-US" dirty="0" smtClean="0"/>
              <a:t>Non determinism in large targets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System call to read 10 byte file into memory</a:t>
            </a:r>
          </a:p>
          <a:p>
            <a:r>
              <a:rPr lang="en-US" dirty="0" smtClean="0"/>
              <a:t>Memory range 1000 – 1009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276600"/>
            <a:ext cx="54006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Detects critical MS07-017 ANI vulnerability</a:t>
            </a:r>
          </a:p>
          <a:p>
            <a:r>
              <a:rPr lang="en-US" dirty="0" smtClean="0"/>
              <a:t>MS SDL Policy Weblog fails to uncover the bug</a:t>
            </a:r>
          </a:p>
          <a:p>
            <a:r>
              <a:rPr lang="en-US" dirty="0" smtClean="0"/>
              <a:t>Root cause:</a:t>
            </a:r>
          </a:p>
          <a:p>
            <a:pPr lvl="1"/>
            <a:r>
              <a:rPr lang="en-US" dirty="0" smtClean="0"/>
              <a:t>Failure to validate a size parameter –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anih</a:t>
            </a:r>
            <a:r>
              <a:rPr lang="en-US" dirty="0" smtClean="0"/>
              <a:t> record</a:t>
            </a:r>
          </a:p>
          <a:p>
            <a:pPr lvl="1"/>
            <a:r>
              <a:rPr lang="en-US" dirty="0" smtClean="0"/>
              <a:t>Requires a test case with </a:t>
            </a:r>
            <a:r>
              <a:rPr lang="en-US" dirty="0" err="1" smtClean="0"/>
              <a:t>atleast</a:t>
            </a:r>
            <a:r>
              <a:rPr lang="en-US" dirty="0" smtClean="0"/>
              <a:t> 2 records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41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ANI Parsing - MS07-017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300163" y="1835150"/>
            <a:ext cx="2586037" cy="342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RIFF...ACONLIST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B...INFOINAM....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3D Blue Alternat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e v1.1..IART....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1996..anih$...$.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..rate..........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..........seq 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..LIST....framic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on.........  ..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576763" y="1835150"/>
            <a:ext cx="3881437" cy="342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RIFF...ACONB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B...INFOINAM....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3D Blue Alternat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e v1.1..IART....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1996..anih$...$.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..rate..........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..........seq 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..anih....framic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on.........  ..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4800600" y="4572000"/>
            <a:ext cx="914400" cy="228600"/>
          </a:xfrm>
          <a:prstGeom prst="roundRect">
            <a:avLst>
              <a:gd name="adj" fmla="val 694"/>
            </a:avLst>
          </a:prstGeom>
          <a:noFill/>
          <a:ln w="5472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5"/>
          <p:cNvSpPr>
            <a:spLocks noChangeArrowheads="1"/>
          </p:cNvSpPr>
          <p:nvPr/>
        </p:nvSpPr>
        <p:spPr bwMode="auto">
          <a:xfrm>
            <a:off x="1524000" y="4572000"/>
            <a:ext cx="914400" cy="228600"/>
          </a:xfrm>
          <a:prstGeom prst="roundRect">
            <a:avLst>
              <a:gd name="adj" fmla="val 694"/>
            </a:avLst>
          </a:prstGeom>
          <a:noFill/>
          <a:ln w="5472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1447800" y="5257800"/>
            <a:ext cx="2133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Initial input</a:t>
            </a: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4648200" y="5246688"/>
            <a:ext cx="2133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Crashing test case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41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ANI Parsing - MS07-017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300163" y="1835150"/>
            <a:ext cx="2586037" cy="342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RIFF...ACONLIST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B...INFOINAM....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3D Blue Alternat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e v1.1..IART....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1996..anih$...$.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..rate..........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..........seq 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..LIST....framic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on.........  ..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4576763" y="1835150"/>
            <a:ext cx="3881437" cy="342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RIFF...ACONB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B...INFOINAM....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3D Blue Alternat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e v1.1..IART....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1996..anih$...$.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..rate..........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..........seq 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................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..anih....framic</a:t>
            </a:r>
          </a:p>
          <a:p>
            <a:pPr>
              <a:lnSpc>
                <a:spcPct val="89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Courier New" pitchFamily="49" charset="0"/>
              </a:rPr>
              <a:t>on.........  ..</a:t>
            </a:r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4800600" y="4572000"/>
            <a:ext cx="914400" cy="228600"/>
          </a:xfrm>
          <a:prstGeom prst="roundRect">
            <a:avLst>
              <a:gd name="adj" fmla="val 694"/>
            </a:avLst>
          </a:prstGeom>
          <a:noFill/>
          <a:ln w="5472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1524000" y="4572000"/>
            <a:ext cx="914400" cy="228600"/>
          </a:xfrm>
          <a:prstGeom prst="roundRect">
            <a:avLst>
              <a:gd name="adj" fmla="val 694"/>
            </a:avLst>
          </a:prstGeom>
          <a:noFill/>
          <a:ln w="5472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15" name="Straight Arrow Connector 9"/>
          <p:cNvCxnSpPr>
            <a:cxnSpLocks noChangeShapeType="1"/>
          </p:cNvCxnSpPr>
          <p:nvPr/>
        </p:nvCxnSpPr>
        <p:spPr bwMode="auto">
          <a:xfrm rot="10800000" flipV="1">
            <a:off x="5791200" y="4114800"/>
            <a:ext cx="1295400" cy="381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7162800" y="3886200"/>
            <a:ext cx="1752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Only </a:t>
            </a:r>
            <a:r>
              <a:rPr lang="en-US" b="1">
                <a:solidFill>
                  <a:schemeClr val="tx1"/>
                </a:solidFill>
              </a:rPr>
              <a:t>1 in 2</a:t>
            </a:r>
            <a:r>
              <a:rPr lang="en-US" b="1" baseline="30000">
                <a:solidFill>
                  <a:schemeClr val="tx1"/>
                </a:solidFill>
              </a:rPr>
              <a:t>32</a:t>
            </a:r>
            <a:r>
              <a:rPr lang="en-US">
                <a:solidFill>
                  <a:schemeClr val="tx1"/>
                </a:solidFill>
              </a:rPr>
              <a:t> chance at random!</a:t>
            </a:r>
          </a:p>
        </p:txBody>
      </p:sp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1447800" y="5257800"/>
            <a:ext cx="2133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Initial input</a:t>
            </a:r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648200" y="5246688"/>
            <a:ext cx="2133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Crashing test case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905000"/>
            <a:ext cx="9172734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90600" y="40386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 – ANI Parser for ANI format animated cursors</a:t>
            </a:r>
          </a:p>
          <a:p>
            <a:r>
              <a:rPr lang="en-US" dirty="0" smtClean="0"/>
              <a:t>Media &lt;#&gt; - Media file parsers</a:t>
            </a:r>
          </a:p>
          <a:p>
            <a:r>
              <a:rPr lang="en-US" dirty="0" err="1" smtClean="0"/>
              <a:t>OfficeApp</a:t>
            </a:r>
            <a:r>
              <a:rPr lang="en-US" dirty="0" smtClean="0"/>
              <a:t> – Office 2007 Application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&amp; Observations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55B-F1CA-457F-B23E-016A4F673BCD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Symbolic Execution is slow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Divergences are common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Different files find different bugs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Bugs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found are shallow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Effect</a:t>
            </a:r>
            <a:r>
              <a:rPr lang="en-US" sz="3200" dirty="0" smtClean="0"/>
              <a:t> of block coverage heuristic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Tools</a:t>
            </a:r>
          </a:p>
          <a:p>
            <a:pPr marL="742950" lvl="2" indent="-342900"/>
            <a:r>
              <a:rPr lang="en-US" dirty="0" smtClean="0"/>
              <a:t>(e.g. </a:t>
            </a:r>
            <a:r>
              <a:rPr lang="en-US" dirty="0" err="1" smtClean="0"/>
              <a:t>Disolver</a:t>
            </a:r>
            <a:r>
              <a:rPr lang="en-US" dirty="0" smtClean="0"/>
              <a:t>, </a:t>
            </a:r>
            <a:r>
              <a:rPr lang="en-US" dirty="0" err="1" smtClean="0"/>
              <a:t>TruScan</a:t>
            </a:r>
            <a:r>
              <a:rPr lang="en-US" dirty="0" smtClean="0"/>
              <a:t>, Nirvana, etc.)</a:t>
            </a:r>
          </a:p>
          <a:p>
            <a:r>
              <a:rPr lang="en-US" dirty="0" smtClean="0"/>
              <a:t>No specific knowledge about the input format</a:t>
            </a:r>
          </a:p>
          <a:p>
            <a:r>
              <a:rPr lang="en-US" dirty="0" smtClean="0"/>
              <a:t>Automated </a:t>
            </a:r>
          </a:p>
          <a:p>
            <a:r>
              <a:rPr lang="en-US" dirty="0" smtClean="0"/>
              <a:t>Full program coverage</a:t>
            </a:r>
          </a:p>
          <a:p>
            <a:r>
              <a:rPr lang="en-US" dirty="0" smtClean="0"/>
              <a:t>Extension to </a:t>
            </a:r>
            <a:r>
              <a:rPr lang="en-US" i="1" dirty="0" smtClean="0"/>
              <a:t>network-facing</a:t>
            </a:r>
            <a:r>
              <a:rPr lang="en-US" dirty="0" smtClean="0"/>
              <a:t> applications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6B857-E176-4ED8-8908-C26828CB9110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Well-formed inputs</a:t>
            </a:r>
          </a:p>
          <a:p>
            <a:r>
              <a:rPr lang="en-US" dirty="0" smtClean="0"/>
              <a:t>SAGE - symbolic pointer dereferencing </a:t>
            </a:r>
            <a:endParaRPr lang="en-US" dirty="0" smtClean="0"/>
          </a:p>
          <a:p>
            <a:r>
              <a:rPr lang="en-US" dirty="0" smtClean="0"/>
              <a:t>SAGE – Online??</a:t>
            </a:r>
            <a:endParaRPr lang="en-US" dirty="0" smtClean="0"/>
          </a:p>
          <a:p>
            <a:r>
              <a:rPr lang="en-US" dirty="0" smtClean="0"/>
              <a:t>Symbolic executor and constraint solver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Cost </a:t>
            </a:r>
            <a:r>
              <a:rPr lang="el-GR" dirty="0" smtClean="0">
                <a:solidFill>
                  <a:prstClr val="black"/>
                </a:solidFill>
              </a:rPr>
              <a:t>α</a:t>
            </a:r>
            <a:r>
              <a:rPr lang="en-US" dirty="0" smtClean="0">
                <a:solidFill>
                  <a:prstClr val="black"/>
                </a:solidFill>
              </a:rPr>
              <a:t> Program</a:t>
            </a:r>
          </a:p>
          <a:p>
            <a:pPr lvl="1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Defect triage problem</a:t>
            </a:r>
          </a:p>
          <a:p>
            <a:pPr marL="742950" lvl="2" indent="-342900"/>
            <a:r>
              <a:rPr lang="en-US" dirty="0" smtClean="0"/>
              <a:t>Remedy but no avoidance</a:t>
            </a:r>
          </a:p>
          <a:p>
            <a:pPr marL="742950" lvl="2" indent="-342900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A586-60D8-45C1-BD4C-33D6104FFE7B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Fuzz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mutate well-formed input </a:t>
            </a:r>
          </a:p>
          <a:p>
            <a:pPr lvl="1"/>
            <a:r>
              <a:rPr lang="en-US" i="1" dirty="0" smtClean="0"/>
              <a:t>blackbox random </a:t>
            </a:r>
            <a:r>
              <a:rPr lang="en-US" dirty="0" smtClean="0"/>
              <a:t>testing</a:t>
            </a:r>
          </a:p>
          <a:p>
            <a:r>
              <a:rPr lang="en-US" dirty="0" smtClean="0"/>
              <a:t>Test program (software) – large applications</a:t>
            </a:r>
          </a:p>
          <a:p>
            <a:r>
              <a:rPr lang="en-US" dirty="0" smtClean="0"/>
              <a:t>Quick &amp; Cost-effective </a:t>
            </a:r>
          </a:p>
          <a:p>
            <a:r>
              <a:rPr lang="en-US" dirty="0" smtClean="0"/>
              <a:t>Limitation</a:t>
            </a:r>
          </a:p>
          <a:p>
            <a:pPr lvl="1"/>
            <a:r>
              <a:rPr lang="en-US" dirty="0" smtClean="0"/>
              <a:t>Low code coverage</a:t>
            </a:r>
          </a:p>
          <a:p>
            <a:pPr lvl="1"/>
            <a:r>
              <a:rPr lang="en-US" dirty="0" smtClean="0"/>
              <a:t>(e.g. “if (x==10) then”, has only 2</a:t>
            </a:r>
            <a:r>
              <a:rPr lang="en-US" baseline="30000" dirty="0" smtClean="0"/>
              <a:t>32</a:t>
            </a:r>
            <a:r>
              <a:rPr lang="en-US" dirty="0" smtClean="0"/>
              <a:t> chance of being executed if x is a random 32-bit input value)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43CE-4138-42A8-ADCD-4892D22217DA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limited to Windows based SAGE</a:t>
            </a:r>
          </a:p>
          <a:p>
            <a:r>
              <a:rPr lang="en-US" dirty="0" smtClean="0"/>
              <a:t>Generalized to Linux based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4367-14C1-4539-828F-C86FFEB1107D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Godefroid, MY Levin, D Molnar, </a:t>
            </a:r>
            <a:r>
              <a:rPr lang="en-US" i="1" dirty="0" smtClean="0"/>
              <a:t>Automated Whitebox Fuzz Testing, </a:t>
            </a:r>
            <a:r>
              <a:rPr lang="en-US" dirty="0" smtClean="0"/>
              <a:t>NDSS, 2008.</a:t>
            </a:r>
          </a:p>
          <a:p>
            <a:endParaRPr lang="en-US" dirty="0" smtClean="0"/>
          </a:p>
          <a:p>
            <a:r>
              <a:rPr lang="en-US" i="1" dirty="0" smtClean="0">
                <a:hlinkClick r:id="rId2"/>
              </a:rPr>
              <a:t>www.truststc.org/pubs/366/15%20-%20Molnar.</a:t>
            </a:r>
            <a:r>
              <a:rPr lang="en-US" b="1" i="1" dirty="0" smtClean="0">
                <a:hlinkClick r:id="rId2"/>
              </a:rPr>
              <a:t>ppt</a:t>
            </a:r>
            <a:endParaRPr lang="en-US" b="1" i="1" dirty="0" smtClean="0"/>
          </a:p>
          <a:p>
            <a:endParaRPr lang="en-US" b="1" i="1" dirty="0" smtClean="0"/>
          </a:p>
          <a:p>
            <a:r>
              <a:rPr lang="en-US" i="1" dirty="0" smtClean="0">
                <a:hlinkClick r:id="rId3"/>
              </a:rPr>
              <a:t>http://channel9.msdn.com/posts/Peli/Automated-Whitebox-Fuzz-Testing-with-SAGE/</a:t>
            </a:r>
            <a:endParaRPr lang="en-US" i="1" dirty="0" smtClean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A924-2177-4287-B6E9-844070142883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Whitebox Fuzzing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dynamic test generation (DTG)</a:t>
            </a:r>
          </a:p>
          <a:p>
            <a:r>
              <a:rPr lang="en-US" dirty="0" smtClean="0"/>
              <a:t>Combine fuzz testing and DTG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Start with a fixed input</a:t>
            </a:r>
          </a:p>
          <a:p>
            <a:pPr lvl="1"/>
            <a:r>
              <a:rPr lang="en-US" dirty="0" smtClean="0"/>
              <a:t>Symbolically execute the program</a:t>
            </a:r>
          </a:p>
          <a:p>
            <a:pPr lvl="1"/>
            <a:r>
              <a:rPr lang="en-US" dirty="0" smtClean="0"/>
              <a:t>Gather input constraints from conditional statements</a:t>
            </a:r>
          </a:p>
          <a:p>
            <a:pPr lvl="1"/>
            <a:r>
              <a:rPr lang="en-US" dirty="0" smtClean="0"/>
              <a:t>Create new inputs using the constraints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2FAB-B742-474A-ADCC-EF7BEC4D568C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Whitebox Fuzzing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Full program path coverage</a:t>
            </a:r>
          </a:p>
          <a:p>
            <a:pPr lvl="1"/>
            <a:r>
              <a:rPr lang="en-US" dirty="0" smtClean="0"/>
              <a:t>Symbolic Execution</a:t>
            </a:r>
          </a:p>
          <a:p>
            <a:pPr lvl="1"/>
            <a:r>
              <a:rPr lang="en-US" dirty="0" smtClean="0"/>
              <a:t>(e.g.  If input is x = 0, then the constraint x ≠ 10, so new input (negation) x = 10 – Path tested)</a:t>
            </a:r>
          </a:p>
          <a:p>
            <a:endParaRPr lang="en-US" dirty="0" smtClean="0"/>
          </a:p>
          <a:p>
            <a:r>
              <a:rPr lang="en-US" dirty="0" smtClean="0"/>
              <a:t>Automatic –  discover </a:t>
            </a:r>
            <a:r>
              <a:rPr lang="en-US" smtClean="0"/>
              <a:t>&amp; test corner </a:t>
            </a:r>
            <a:r>
              <a:rPr lang="en-US" dirty="0" smtClean="0"/>
              <a:t>cases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CB01-204D-4EF8-AA54-1FE23031E3F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 dirty="0">
                <a:solidFill>
                  <a:srgbClr val="000000"/>
                </a:solidFill>
                <a:latin typeface="Calibri" pitchFamily="32" charset="0"/>
              </a:rPr>
              <a:t>Dynamic Test Generation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1046163"/>
            <a:ext cx="4724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(input[0] == ‘b’)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(input[1] == ‘a’)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(input[2] == ‘d’)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(input[3] == ‘!’)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if (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5867400" y="1143000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input = “good”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82D5-F0A5-4D3B-8381-78B4DA0B5DBF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 dirty="0">
                <a:solidFill>
                  <a:srgbClr val="000000"/>
                </a:solidFill>
                <a:latin typeface="Calibri" pitchFamily="32" charset="0"/>
              </a:rPr>
              <a:t>Dynamic Test Generation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1046163"/>
            <a:ext cx="4724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b="1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int cnt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(input[0] == ‘b’)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(input[1] == ‘a’)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(input[2] == ‘d’)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(input[3] == ‘!’)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(cnt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867400" y="1143000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input = “good”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867400" y="2289175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0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‘b’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867400" y="2667000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1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‘a’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867400" y="2995613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2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‘d’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5867400" y="3352800"/>
            <a:ext cx="2209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3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‘!’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914400" y="4724400"/>
            <a:ext cx="7543800" cy="155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Collect constraints from trace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Create new constraints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Solve new constraints </a:t>
            </a:r>
            <a:r>
              <a:rPr lang="en-GB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GB" sz="3200" dirty="0">
                <a:solidFill>
                  <a:srgbClr val="000000"/>
                </a:solidFill>
              </a:rPr>
              <a:t> new input.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D8A56-437D-408A-A71E-0CD952B4A16E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latin typeface="Calibri" pitchFamily="32" charset="0"/>
              </a:rPr>
              <a:t>Depth-First Search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429000" y="2286000"/>
            <a:ext cx="5181600" cy="207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0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sz="1600" b="1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int cnt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(input[0] == ‘b’)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(input[1] == ‘a’)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(input[2] == ‘d’)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(input[3] == ‘!’)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(cnt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7718425" y="36576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0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‘b’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7718425" y="39624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1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‘a’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7718425" y="42672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2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‘d’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7718425" y="45720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3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‘!’</a:t>
            </a:r>
          </a:p>
        </p:txBody>
      </p:sp>
      <p:cxnSp>
        <p:nvCxnSpPr>
          <p:cNvPr id="8200" name="AutoShape 7"/>
          <p:cNvCxnSpPr>
            <a:cxnSpLocks noChangeShapeType="1"/>
          </p:cNvCxnSpPr>
          <p:nvPr/>
        </p:nvCxnSpPr>
        <p:spPr bwMode="auto">
          <a:xfrm flipH="1">
            <a:off x="1828800" y="16002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8201" name="AutoShape 8"/>
          <p:cNvCxnSpPr>
            <a:cxnSpLocks noChangeShapeType="1"/>
          </p:cNvCxnSpPr>
          <p:nvPr/>
        </p:nvCxnSpPr>
        <p:spPr bwMode="auto">
          <a:xfrm flipH="1">
            <a:off x="1295400" y="24384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8202" name="AutoShape 9"/>
          <p:cNvCxnSpPr>
            <a:cxnSpLocks noChangeShapeType="1"/>
          </p:cNvCxnSpPr>
          <p:nvPr/>
        </p:nvCxnSpPr>
        <p:spPr bwMode="auto">
          <a:xfrm flipH="1">
            <a:off x="838200" y="3276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8203" name="AutoShape 10"/>
          <p:cNvCxnSpPr>
            <a:cxnSpLocks noChangeShapeType="1"/>
          </p:cNvCxnSpPr>
          <p:nvPr/>
        </p:nvCxnSpPr>
        <p:spPr bwMode="auto">
          <a:xfrm flipH="1">
            <a:off x="381000" y="4038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0" y="467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good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09C9-9E1D-4675-A42A-3419942EEBC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791200"/>
            <a:ext cx="4305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latin typeface="Calibri" pitchFamily="32" charset="0"/>
              </a:rPr>
              <a:t>Depth-First Search</a:t>
            </a:r>
          </a:p>
        </p:txBody>
      </p:sp>
      <p:cxnSp>
        <p:nvCxnSpPr>
          <p:cNvPr id="9219" name="AutoShape 2"/>
          <p:cNvCxnSpPr>
            <a:cxnSpLocks noChangeShapeType="1"/>
          </p:cNvCxnSpPr>
          <p:nvPr/>
        </p:nvCxnSpPr>
        <p:spPr bwMode="auto">
          <a:xfrm flipH="1">
            <a:off x="1828800" y="16002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9220" name="AutoShape 3"/>
          <p:cNvCxnSpPr>
            <a:cxnSpLocks noChangeShapeType="1"/>
          </p:cNvCxnSpPr>
          <p:nvPr/>
        </p:nvCxnSpPr>
        <p:spPr bwMode="auto">
          <a:xfrm flipH="1">
            <a:off x="1295400" y="2438400"/>
            <a:ext cx="533400" cy="8382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9221" name="AutoShape 4"/>
          <p:cNvCxnSpPr>
            <a:cxnSpLocks noChangeShapeType="1"/>
          </p:cNvCxnSpPr>
          <p:nvPr/>
        </p:nvCxnSpPr>
        <p:spPr bwMode="auto">
          <a:xfrm flipH="1">
            <a:off x="838200" y="3276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cxnSp>
        <p:nvCxnSpPr>
          <p:cNvPr id="9222" name="AutoShape 5"/>
          <p:cNvCxnSpPr>
            <a:cxnSpLocks noChangeShapeType="1"/>
          </p:cNvCxnSpPr>
          <p:nvPr/>
        </p:nvCxnSpPr>
        <p:spPr bwMode="auto">
          <a:xfrm>
            <a:off x="914400" y="4038600"/>
            <a:ext cx="533400" cy="6858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143000" y="467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</a:t>
            </a:r>
            <a:r>
              <a:rPr lang="en-GB" sz="3200">
                <a:solidFill>
                  <a:srgbClr val="4BACC6"/>
                </a:solidFill>
              </a:rPr>
              <a:t>!</a:t>
            </a:r>
          </a:p>
        </p:txBody>
      </p:sp>
      <p:cxnSp>
        <p:nvCxnSpPr>
          <p:cNvPr id="9224" name="AutoShape 7"/>
          <p:cNvCxnSpPr>
            <a:cxnSpLocks noChangeShapeType="1"/>
          </p:cNvCxnSpPr>
          <p:nvPr/>
        </p:nvCxnSpPr>
        <p:spPr bwMode="auto">
          <a:xfrm flipH="1">
            <a:off x="381000" y="4038600"/>
            <a:ext cx="457200" cy="762000"/>
          </a:xfrm>
          <a:prstGeom prst="straightConnector1">
            <a:avLst/>
          </a:prstGeom>
          <a:noFill/>
          <a:ln w="9360">
            <a:solidFill>
              <a:srgbClr val="C0504D"/>
            </a:solidFill>
            <a:miter lim="800000"/>
            <a:headEnd/>
            <a:tailEnd type="triangle" w="med" len="med"/>
          </a:ln>
        </p:spPr>
      </p:cxn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0" y="46736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0504D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>
                <a:solidFill>
                  <a:srgbClr val="C0504D"/>
                </a:solidFill>
              </a:rPr>
              <a:t>good</a:t>
            </a: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3429000" y="2286000"/>
            <a:ext cx="5181600" cy="207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0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GB" sz="1600" b="1">
              <a:solidFill>
                <a:srgbClr val="000000"/>
              </a:solidFill>
              <a:latin typeface="Courier New" pitchFamily="49" charset="0"/>
            </a:endParaRP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void top(char input[4]) 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int cnt = 0;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(input[0] == ‘b’)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(input[1] == ‘a’)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(input[2] == ‘d’)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(input[3] == ‘!’) cnt++;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   if (cnt &gt;= 3) crash();</a:t>
            </a:r>
          </a:p>
          <a:p>
            <a:pPr marL="338138" indent="-338138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7718425" y="36576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0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‘b’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7718425" y="39624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1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‘a’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7718425" y="42672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C0504D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C0504D"/>
                </a:solidFill>
                <a:latin typeface="Courier New" pitchFamily="49" charset="0"/>
              </a:rPr>
              <a:t>2</a:t>
            </a:r>
            <a:r>
              <a:rPr lang="en-GB" b="1">
                <a:solidFill>
                  <a:srgbClr val="C0504D"/>
                </a:solidFill>
                <a:latin typeface="Courier New" pitchFamily="49" charset="0"/>
              </a:rPr>
              <a:t> != ‘d’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7718425" y="4572000"/>
            <a:ext cx="1425575" cy="15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lnSpc>
                <a:spcPct val="100000"/>
              </a:lnSpc>
              <a:spcBef>
                <a:spcPts val="450"/>
              </a:spcBef>
              <a:buClr>
                <a:srgbClr val="4BACC6"/>
              </a:buClr>
              <a:buFont typeface="Courier New" pitchFamily="49" charset="0"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I</a:t>
            </a:r>
            <a:r>
              <a:rPr lang="en-GB" b="1" baseline="-25000">
                <a:solidFill>
                  <a:srgbClr val="4BACC6"/>
                </a:solidFill>
                <a:latin typeface="Courier New" pitchFamily="49" charset="0"/>
              </a:rPr>
              <a:t>3</a:t>
            </a:r>
            <a:r>
              <a:rPr lang="en-GB" b="1">
                <a:solidFill>
                  <a:srgbClr val="4BACC6"/>
                </a:solidFill>
                <a:latin typeface="Courier New" pitchFamily="49" charset="0"/>
              </a:rPr>
              <a:t> == ‘!’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B404-7FF0-48A9-9D48-D54A85182B85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 6135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1367</Words>
  <Application>Microsoft Office PowerPoint</Application>
  <PresentationFormat>On-screen Show (4:3)</PresentationFormat>
  <Paragraphs>394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Automated Whitebox Fuzz Testing P. Godefroid+, M. Levin+, and D. Molnar* - Proc. of the NDSS 2008</vt:lpstr>
      <vt:lpstr>Overview</vt:lpstr>
      <vt:lpstr>Fuzz Testing</vt:lpstr>
      <vt:lpstr>Whitebox Fuzzing</vt:lpstr>
      <vt:lpstr>Whitebox Fuzzing</vt:lpstr>
      <vt:lpstr>Slide 6</vt:lpstr>
      <vt:lpstr>Slide 7</vt:lpstr>
      <vt:lpstr>Slide 8</vt:lpstr>
      <vt:lpstr>Slide 9</vt:lpstr>
      <vt:lpstr>Slide 10</vt:lpstr>
      <vt:lpstr>Slide 11</vt:lpstr>
      <vt:lpstr>Whitebox Fuzzing</vt:lpstr>
      <vt:lpstr>Slide 13</vt:lpstr>
      <vt:lpstr>Generational Search</vt:lpstr>
      <vt:lpstr>Generational Search</vt:lpstr>
      <vt:lpstr>Generational Search</vt:lpstr>
      <vt:lpstr>Key Features</vt:lpstr>
      <vt:lpstr>SAGE</vt:lpstr>
      <vt:lpstr>Constraint Generation</vt:lpstr>
      <vt:lpstr>Slide 20</vt:lpstr>
      <vt:lpstr>SAGE Constraint Generation</vt:lpstr>
      <vt:lpstr>Example</vt:lpstr>
      <vt:lpstr>Important Result</vt:lpstr>
      <vt:lpstr>ANI Parsing - MS07-017</vt:lpstr>
      <vt:lpstr>ANI Parsing - MS07-017</vt:lpstr>
      <vt:lpstr>Results</vt:lpstr>
      <vt:lpstr>Results &amp; Observations</vt:lpstr>
      <vt:lpstr>Positives</vt:lpstr>
      <vt:lpstr>Limitations</vt:lpstr>
      <vt:lpstr>Suggestions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Whitebox Fuzz Testing P. Godefroid+, M. Levin+, and D. Molnar* - NDSS 2008</dc:title>
  <dc:creator/>
  <cp:lastModifiedBy>Maha</cp:lastModifiedBy>
  <cp:revision>54</cp:revision>
  <dcterms:created xsi:type="dcterms:W3CDTF">2006-08-16T00:00:00Z</dcterms:created>
  <dcterms:modified xsi:type="dcterms:W3CDTF">2010-03-30T03:13:30Z</dcterms:modified>
</cp:coreProperties>
</file>