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80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81" r:id="rId15"/>
    <p:sldId id="272" r:id="rId16"/>
    <p:sldId id="270" r:id="rId17"/>
    <p:sldId id="273" r:id="rId18"/>
    <p:sldId id="274" r:id="rId19"/>
    <p:sldId id="257" r:id="rId20"/>
    <p:sldId id="258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1"/>
            <a:ext cx="8458200" cy="2057399"/>
          </a:xfrm>
        </p:spPr>
        <p:txBody>
          <a:bodyPr>
            <a:normAutofit/>
          </a:bodyPr>
          <a:lstStyle/>
          <a:p>
            <a:r>
              <a:rPr lang="en-US" dirty="0" smtClean="0"/>
              <a:t>BLUEPRINT: Robust Prevention of Cross-Site Scripting Attacks for Existing Browsers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12192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Appeared in 30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IEEE Symposium on Security and Privacy, May 2009.</a:t>
            </a:r>
          </a:p>
          <a:p>
            <a:endParaRPr lang="en-US" sz="2000" dirty="0" smtClean="0"/>
          </a:p>
          <a:p>
            <a:r>
              <a:rPr lang="en-US" sz="2000" dirty="0" smtClean="0"/>
              <a:t>Authors: Mike </a:t>
            </a:r>
            <a:r>
              <a:rPr lang="en-US" sz="2000" dirty="0" err="1" smtClean="0"/>
              <a:t>Ter</a:t>
            </a:r>
            <a:r>
              <a:rPr lang="en-US" sz="2000" dirty="0" smtClean="0"/>
              <a:t> </a:t>
            </a:r>
            <a:r>
              <a:rPr lang="en-US" sz="2000" dirty="0" err="1" smtClean="0"/>
              <a:t>Louw</a:t>
            </a:r>
            <a:r>
              <a:rPr lang="en-US" sz="2000" dirty="0" smtClean="0"/>
              <a:t> and V.N. </a:t>
            </a:r>
            <a:r>
              <a:rPr lang="en-US" sz="2000" dirty="0" err="1" smtClean="0"/>
              <a:t>Venkatakrishnan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Dept. of Computer Science: University of Illinois at Chicago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5410200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by: Joey Thompson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BLUEPRINT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Main idea: Close the gap between how a server thinks a browser will handle an HTML sequence and how the browser actually handles it.</a:t>
            </a:r>
          </a:p>
          <a:p>
            <a:endParaRPr lang="en-US" sz="2800" dirty="0" smtClean="0"/>
          </a:p>
          <a:p>
            <a:r>
              <a:rPr lang="en-US" sz="2800" dirty="0" smtClean="0"/>
              <a:t>Given the numerous browser quirks out there today, the only way to narrow this gap is to </a:t>
            </a:r>
            <a:r>
              <a:rPr lang="en-US" sz="2800" i="1" dirty="0" smtClean="0"/>
              <a:t>force</a:t>
            </a:r>
            <a:r>
              <a:rPr lang="en-US" sz="2800" dirty="0" smtClean="0"/>
              <a:t> the browser to understand the HTML sequence as intended by the server</a:t>
            </a:r>
            <a:endParaRPr lang="en-US" sz="2800" i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BLUEPRINT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714"/>
            <a:ext cx="7772400" cy="5632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BLUEPRINT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4495800" cy="49228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Skip unreliable </a:t>
            </a:r>
            <a:r>
              <a:rPr lang="en-US" sz="2400" dirty="0" smtClean="0"/>
              <a:t>path </a:t>
            </a:r>
            <a:r>
              <a:rPr lang="en-US" sz="2400" dirty="0" smtClean="0"/>
              <a:t>B.</a:t>
            </a:r>
          </a:p>
          <a:p>
            <a:r>
              <a:rPr lang="en-US" sz="2400" dirty="0" smtClean="0"/>
              <a:t>Code </a:t>
            </a:r>
            <a:r>
              <a:rPr lang="en-US" sz="2400" dirty="0" err="1" smtClean="0"/>
              <a:t>untrusted</a:t>
            </a:r>
            <a:r>
              <a:rPr lang="en-US" sz="2400" dirty="0" smtClean="0"/>
              <a:t> HTML as syntactically inert text using “safe characters” and pass to DOM API</a:t>
            </a:r>
          </a:p>
          <a:p>
            <a:r>
              <a:rPr lang="en-US" sz="2400" dirty="0" smtClean="0"/>
              <a:t>Recover code from text using JavaScript RE</a:t>
            </a:r>
          </a:p>
          <a:p>
            <a:r>
              <a:rPr lang="en-US" sz="2400" dirty="0" smtClean="0"/>
              <a:t>ONLY use proven safe objects in DOM API that do not trigger any parsing</a:t>
            </a:r>
          </a:p>
          <a:p>
            <a:r>
              <a:rPr lang="en-US" sz="2400" dirty="0" smtClean="0"/>
              <a:t>Use path R to send back to Document Generator</a:t>
            </a:r>
          </a:p>
          <a:p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6200" y="1181800"/>
            <a:ext cx="3752000" cy="5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BLUEPRINT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7085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Server-side: </a:t>
            </a:r>
            <a:r>
              <a:rPr lang="en-US" sz="2800" dirty="0" err="1" smtClean="0"/>
              <a:t>Untrusted</a:t>
            </a:r>
            <a:r>
              <a:rPr lang="en-US" sz="2800" dirty="0" smtClean="0"/>
              <a:t> </a:t>
            </a:r>
            <a:r>
              <a:rPr lang="en-US" sz="2800" dirty="0" smtClean="0"/>
              <a:t>HTML content is formed into Base64 Encoded strings.</a:t>
            </a:r>
          </a:p>
          <a:p>
            <a:endParaRPr lang="en-US" sz="2800" dirty="0" smtClean="0"/>
          </a:p>
          <a:p>
            <a:r>
              <a:rPr lang="en-US" sz="2800" dirty="0" smtClean="0"/>
              <a:t>Client-side: Strings are converted into </a:t>
            </a:r>
            <a:r>
              <a:rPr lang="en-US" sz="2800" dirty="0" smtClean="0"/>
              <a:t>only safe object </a:t>
            </a:r>
            <a:r>
              <a:rPr lang="en-US" sz="2800" dirty="0" smtClean="0"/>
              <a:t>models using the DOM API</a:t>
            </a:r>
          </a:p>
          <a:p>
            <a:endParaRPr lang="en-US" sz="2800" dirty="0" smtClean="0"/>
          </a:p>
          <a:p>
            <a:r>
              <a:rPr lang="en-US" sz="2800" dirty="0" smtClean="0"/>
              <a:t>Check objects according to their known schemes:</a:t>
            </a:r>
          </a:p>
          <a:p>
            <a:pPr lvl="1"/>
            <a:r>
              <a:rPr lang="en-US" sz="2400" dirty="0" smtClean="0"/>
              <a:t>Example: &lt;a </a:t>
            </a:r>
            <a:r>
              <a:rPr lang="en-US" sz="2400" dirty="0" err="1" smtClean="0"/>
              <a:t>href</a:t>
            </a:r>
            <a:r>
              <a:rPr lang="en-US" sz="2400" dirty="0" smtClean="0"/>
              <a:t>&gt; should start with http: https: or ftp:</a:t>
            </a:r>
          </a:p>
          <a:p>
            <a:pPr lvl="1"/>
            <a:r>
              <a:rPr lang="en-US" sz="2400" dirty="0" smtClean="0"/>
              <a:t>“White lists” are used to not allow characters such as </a:t>
            </a:r>
            <a:r>
              <a:rPr lang="en-US" sz="2400" dirty="0" smtClean="0"/>
              <a:t>/,?,$,#,&lt;,&gt; </a:t>
            </a:r>
            <a:r>
              <a:rPr lang="en-US" sz="2400" dirty="0" smtClean="0"/>
              <a:t>in objects that should never use them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BLUEPRINT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3" y="1790700"/>
            <a:ext cx="8181975" cy="354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BLUEPRINT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Server-side Integration: Written in PHP which has a natural integration with other PHP web apps. Also available as a separate process that communicates with web apps using local TCP/IP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r>
              <a:rPr lang="en-US" sz="2800" dirty="0" smtClean="0"/>
              <a:t>Client-side: A library plug-in is prompted for download/installation on first use. </a:t>
            </a:r>
            <a:endParaRPr lang="en-US" sz="2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200400"/>
            <a:ext cx="8952104" cy="2209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BLUEPRINT </a:t>
            </a:r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54162"/>
            <a:ext cx="8839200" cy="4525963"/>
          </a:xfrm>
        </p:spPr>
        <p:txBody>
          <a:bodyPr/>
          <a:lstStyle/>
          <a:p>
            <a:r>
              <a:rPr lang="en-US" sz="2800" dirty="0" smtClean="0"/>
              <a:t>Tested on two highly </a:t>
            </a:r>
            <a:r>
              <a:rPr lang="en-US" sz="2800" dirty="0" err="1" smtClean="0"/>
              <a:t>untrusted</a:t>
            </a:r>
            <a:r>
              <a:rPr lang="en-US" sz="2800" dirty="0" smtClean="0"/>
              <a:t> types of HTML pages</a:t>
            </a:r>
          </a:p>
          <a:p>
            <a:pPr lvl="1"/>
            <a:r>
              <a:rPr lang="en-US" sz="2400" dirty="0" smtClean="0"/>
              <a:t>A Blog platform (modeled after </a:t>
            </a:r>
            <a:r>
              <a:rPr lang="en-US" sz="2400" dirty="0" err="1" smtClean="0"/>
              <a:t>WordPress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A Wiki platform (modeled after Wikipedia)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Tested against most common XSS attempts including HTML, link, and CSS attacks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895600"/>
            <a:ext cx="8928735" cy="207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BLUEPRINT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Tested on Chrome 1.0, Firefox 2.0 and 3.0, IE 7 and 6, Opera 9.6, and Safari 3.1 and 3.2</a:t>
            </a:r>
          </a:p>
          <a:p>
            <a:endParaRPr lang="en-US" dirty="0" smtClean="0"/>
          </a:p>
          <a:p>
            <a:r>
              <a:rPr lang="en-US" sz="2800" dirty="0" smtClean="0"/>
              <a:t>Used XSS Cheat Sheet</a:t>
            </a:r>
          </a:p>
          <a:p>
            <a:pPr lvl="1"/>
            <a:r>
              <a:rPr lang="en-US" sz="2400" dirty="0" smtClean="0"/>
              <a:t>Praised for undermining real-world regular expression based defenses</a:t>
            </a:r>
          </a:p>
          <a:p>
            <a:pPr lvl="1"/>
            <a:r>
              <a:rPr lang="en-US" sz="2400" dirty="0" smtClean="0"/>
              <a:t>Contains 94 XSS attacks, 14 URI obfuscation attacks, 2 Cross-Site Request Forgery attacks, 1 server-side include attack, and 1 PHP command injection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BLUEPRINT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54162"/>
            <a:ext cx="8839200" cy="4770438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Server: </a:t>
            </a:r>
            <a:r>
              <a:rPr lang="en-US" sz="2600" dirty="0" err="1" smtClean="0"/>
              <a:t>Ubuntu</a:t>
            </a:r>
            <a:r>
              <a:rPr lang="en-US" sz="2600" dirty="0" smtClean="0"/>
              <a:t> 8.04 LTS Server running Apache 2.2.8</a:t>
            </a:r>
          </a:p>
          <a:p>
            <a:r>
              <a:rPr lang="en-US" sz="2600" dirty="0" smtClean="0"/>
              <a:t>Client: </a:t>
            </a:r>
            <a:r>
              <a:rPr lang="en-US" sz="2600" dirty="0" err="1" smtClean="0"/>
              <a:t>Ubuntu</a:t>
            </a:r>
            <a:r>
              <a:rPr lang="en-US" sz="2600" dirty="0" smtClean="0"/>
              <a:t> 8.10 running Windows XP in </a:t>
            </a:r>
            <a:r>
              <a:rPr lang="en-US" sz="2600" dirty="0" err="1" smtClean="0"/>
              <a:t>VirtualBox</a:t>
            </a:r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/>
              <a:t>Across all browsers BLUEPRINT successfully blocked all XSS attacks, but did not stop non-XSS or Informational attacks that were included in XSS Cheat Sheet</a:t>
            </a:r>
            <a:endParaRPr lang="en-US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987" y="2667000"/>
            <a:ext cx="6627813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BLUEPRINT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228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Additional memory overhead differed on each different browser for both cases.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1371600"/>
            <a:ext cx="6983413" cy="353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Terms / Assumptions</a:t>
            </a:r>
          </a:p>
          <a:p>
            <a:r>
              <a:rPr lang="en-US" dirty="0" smtClean="0"/>
              <a:t>Example of Cross-Site Scripting</a:t>
            </a:r>
          </a:p>
          <a:p>
            <a:r>
              <a:rPr lang="en-US" dirty="0" smtClean="0"/>
              <a:t>XSS Defensive Approaches</a:t>
            </a:r>
          </a:p>
          <a:p>
            <a:r>
              <a:rPr lang="en-US" dirty="0" smtClean="0"/>
              <a:t>Goal of BLUEPRINT</a:t>
            </a:r>
          </a:p>
          <a:p>
            <a:r>
              <a:rPr lang="en-US" dirty="0" smtClean="0"/>
              <a:t>How BLUEPRINT Works</a:t>
            </a:r>
          </a:p>
          <a:p>
            <a:r>
              <a:rPr lang="en-US" dirty="0" smtClean="0"/>
              <a:t>BLUEPRINT Implementation</a:t>
            </a:r>
          </a:p>
          <a:p>
            <a:r>
              <a:rPr lang="en-US" dirty="0" smtClean="0"/>
              <a:t>Results of BLUEPRINT Testing</a:t>
            </a:r>
          </a:p>
          <a:p>
            <a:r>
              <a:rPr lang="en-US" dirty="0" smtClean="0"/>
              <a:t>Contributions</a:t>
            </a:r>
          </a:p>
          <a:p>
            <a:r>
              <a:rPr lang="en-US" dirty="0" smtClean="0"/>
              <a:t>Weaknesses</a:t>
            </a:r>
          </a:p>
          <a:p>
            <a:r>
              <a:rPr lang="en-US" dirty="0" smtClean="0"/>
              <a:t>Questions?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BLUEPRINT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Page overhead attributed to three factors:</a:t>
            </a:r>
          </a:p>
          <a:p>
            <a:pPr lvl="1"/>
            <a:r>
              <a:rPr lang="en-US" sz="2400" dirty="0" smtClean="0"/>
              <a:t>Per-model overhead due to embedding of model interpreter scripts</a:t>
            </a:r>
          </a:p>
          <a:p>
            <a:pPr lvl="1"/>
            <a:r>
              <a:rPr lang="en-US" sz="2400" dirty="0" smtClean="0"/>
              <a:t>Text size overhead due to Base64 encoding</a:t>
            </a:r>
          </a:p>
          <a:p>
            <a:pPr lvl="1"/>
            <a:r>
              <a:rPr lang="en-US" sz="2400" dirty="0" smtClean="0"/>
              <a:t>HTML markup size due to encoding of HTML elements, attributes, and CSS properties</a:t>
            </a:r>
          </a:p>
          <a:p>
            <a:r>
              <a:rPr lang="en-US" sz="2800" dirty="0" err="1" smtClean="0"/>
              <a:t>Wordpress</a:t>
            </a:r>
            <a:r>
              <a:rPr lang="en-US" sz="2800" dirty="0" smtClean="0"/>
              <a:t> averaged 52.4% overhead.</a:t>
            </a:r>
          </a:p>
          <a:p>
            <a:r>
              <a:rPr lang="en-US" sz="2800" dirty="0" smtClean="0"/>
              <a:t>Wiki layout averaged 13.9% overhead.</a:t>
            </a:r>
          </a:p>
          <a:p>
            <a:pPr lvl="1"/>
            <a:r>
              <a:rPr lang="en-US" sz="2400" dirty="0" smtClean="0"/>
              <a:t>Reason for higher overhead is due to format of </a:t>
            </a:r>
            <a:r>
              <a:rPr lang="en-US" sz="2400" dirty="0" err="1" smtClean="0"/>
              <a:t>WordPress</a:t>
            </a:r>
            <a:r>
              <a:rPr lang="en-US" sz="2400" dirty="0" smtClean="0"/>
              <a:t> comments. 534 models are used for 250 comments, whereas less models are used in Wiki.</a:t>
            </a:r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BLUEPRINT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7291429" cy="5391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BLUEPRINT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Very important statistic: Additional time required before user can access the page with the addition of BLUEPRINT on server and client-side</a:t>
            </a:r>
          </a:p>
          <a:p>
            <a:endParaRPr lang="en-US" sz="2800" dirty="0" smtClean="0"/>
          </a:p>
          <a:p>
            <a:r>
              <a:rPr lang="en-US" sz="2400" dirty="0" smtClean="0"/>
              <a:t>Worst </a:t>
            </a:r>
            <a:r>
              <a:rPr lang="en-US" sz="2400" dirty="0" err="1" smtClean="0"/>
              <a:t>WordPress</a:t>
            </a:r>
            <a:r>
              <a:rPr lang="en-US" sz="2400" dirty="0" smtClean="0"/>
              <a:t> Case: 3.4 seconds in IE6 (250 Comments)</a:t>
            </a:r>
          </a:p>
          <a:p>
            <a:r>
              <a:rPr lang="en-US" sz="2400" dirty="0" smtClean="0"/>
              <a:t>Worst Wiki Layout Case: 1.05 seconds in IE6 (40kb Article)</a:t>
            </a:r>
          </a:p>
          <a:p>
            <a:endParaRPr lang="en-US" sz="2800" dirty="0" smtClean="0"/>
          </a:p>
          <a:p>
            <a:r>
              <a:rPr lang="en-US" sz="2800" dirty="0" smtClean="0"/>
              <a:t>If user reads from the top of the page down, no human could read 250 comments in 3.4 seconds or a large 40kb article in one second.</a:t>
            </a:r>
            <a:endParaRPr lang="en-US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Authors desire a browser collaboration method as a long term solution, but have provided a solid temporary defense system for XSS attacks today.</a:t>
            </a:r>
          </a:p>
          <a:p>
            <a:endParaRPr lang="en-US" sz="2800" dirty="0" smtClean="0"/>
          </a:p>
          <a:p>
            <a:r>
              <a:rPr lang="en-US" sz="2800" dirty="0" smtClean="0"/>
              <a:t>BLUEPRINT system:</a:t>
            </a:r>
          </a:p>
          <a:p>
            <a:pPr lvl="1"/>
            <a:r>
              <a:rPr lang="en-US" sz="2400" dirty="0" smtClean="0"/>
              <a:t>Reliably defends against all tested XSS attacks</a:t>
            </a:r>
          </a:p>
          <a:p>
            <a:pPr lvl="1"/>
            <a:r>
              <a:rPr lang="en-US" sz="2400" dirty="0" smtClean="0"/>
              <a:t>S</a:t>
            </a:r>
            <a:r>
              <a:rPr lang="en-US" sz="2400" dirty="0" smtClean="0"/>
              <a:t>upports benign structured HTML content</a:t>
            </a:r>
          </a:p>
          <a:p>
            <a:pPr lvl="1"/>
            <a:r>
              <a:rPr lang="en-US" sz="2400" dirty="0" smtClean="0"/>
              <a:t>Compatible with all current browsers today</a:t>
            </a:r>
          </a:p>
          <a:p>
            <a:pPr lvl="1"/>
            <a:r>
              <a:rPr lang="en-US" sz="2400" dirty="0" smtClean="0"/>
              <a:t>P</a:t>
            </a:r>
            <a:r>
              <a:rPr lang="en-US" sz="2400" dirty="0" smtClean="0"/>
              <a:t>rotects with small enough overhead to be unperceivable to the human eye</a:t>
            </a:r>
            <a:endParaRPr 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Could have more clearly defined trusted </a:t>
            </a:r>
            <a:r>
              <a:rPr lang="en-US" sz="2800" dirty="0" err="1" smtClean="0"/>
              <a:t>vs</a:t>
            </a:r>
            <a:r>
              <a:rPr lang="en-US" sz="2800" dirty="0" smtClean="0"/>
              <a:t> </a:t>
            </a:r>
            <a:r>
              <a:rPr lang="en-US" sz="2800" dirty="0" err="1" smtClean="0"/>
              <a:t>untrusted</a:t>
            </a:r>
            <a:r>
              <a:rPr lang="en-US" sz="2800" dirty="0" smtClean="0"/>
              <a:t> HTML content</a:t>
            </a:r>
          </a:p>
          <a:p>
            <a:r>
              <a:rPr lang="en-US" sz="2800" dirty="0" smtClean="0"/>
              <a:t>Lack of specific example explaining browser parser</a:t>
            </a:r>
          </a:p>
          <a:p>
            <a:r>
              <a:rPr lang="en-US" sz="2800" dirty="0" smtClean="0"/>
              <a:t>Lack of specific example explaining step by step BLUEPRINT parser</a:t>
            </a:r>
          </a:p>
          <a:p>
            <a:r>
              <a:rPr lang="en-US" sz="2800" dirty="0" smtClean="0"/>
              <a:t>Lack of explanatory pictures. Excluding tables /graphs there were two, and one was pointless</a:t>
            </a:r>
          </a:p>
          <a:p>
            <a:r>
              <a:rPr lang="en-US" sz="2800" dirty="0" smtClean="0"/>
              <a:t>No reference to the 19 attacks it was unable to stop or future ways to prevent them</a:t>
            </a:r>
            <a:endParaRPr lang="en-US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/ Comments?</a:t>
            </a:r>
          </a:p>
          <a:p>
            <a:endParaRPr lang="en-US" dirty="0" smtClean="0"/>
          </a:p>
          <a:p>
            <a:r>
              <a:rPr lang="en-US" sz="2400" dirty="0" smtClean="0"/>
              <a:t>References:</a:t>
            </a:r>
          </a:p>
          <a:p>
            <a:pPr lvl="1"/>
            <a:r>
              <a:rPr lang="en-US" sz="2000" dirty="0" smtClean="0"/>
              <a:t>BLUEPRINT: Robust Prevention of Cross-Site Scripting Attacks for Existing Browsers, Mike </a:t>
            </a:r>
            <a:r>
              <a:rPr lang="en-US" sz="2000" dirty="0" err="1" smtClean="0"/>
              <a:t>Ter</a:t>
            </a:r>
            <a:r>
              <a:rPr lang="en-US" sz="2000" dirty="0" smtClean="0"/>
              <a:t> </a:t>
            </a:r>
            <a:r>
              <a:rPr lang="en-US" sz="2000" dirty="0" err="1" smtClean="0"/>
              <a:t>Louw</a:t>
            </a:r>
            <a:r>
              <a:rPr lang="en-US" sz="2000" dirty="0" smtClean="0"/>
              <a:t> and V.N. </a:t>
            </a:r>
            <a:r>
              <a:rPr lang="en-US" sz="2000" dirty="0" err="1" smtClean="0"/>
              <a:t>Venkatakrishnan</a:t>
            </a:r>
            <a:r>
              <a:rPr lang="en-US" sz="2000" dirty="0" smtClean="0"/>
              <a:t>, University of Illinois at Chicago.</a:t>
            </a:r>
          </a:p>
          <a:p>
            <a:pPr lvl="1"/>
            <a:r>
              <a:rPr lang="en-US" sz="2000" dirty="0" smtClean="0"/>
              <a:t>Bowser Compatibility Comparison &lt;http://www.deveria.com&gt;</a:t>
            </a:r>
          </a:p>
          <a:p>
            <a:pPr lvl="1"/>
            <a:r>
              <a:rPr lang="en-US" sz="2000" dirty="0" smtClean="0"/>
              <a:t>OWASP Top 10 Risks &lt;http://www.OWASP.com&gt;</a:t>
            </a:r>
          </a:p>
          <a:p>
            <a:pPr lvl="1"/>
            <a:r>
              <a:rPr lang="en-US" sz="2000" dirty="0" smtClean="0"/>
              <a:t>XSS Chest </a:t>
            </a:r>
            <a:r>
              <a:rPr lang="en-US" sz="2000" dirty="0" smtClean="0"/>
              <a:t>Sheet </a:t>
            </a:r>
            <a:r>
              <a:rPr lang="en-US" sz="2000" dirty="0" smtClean="0"/>
              <a:t>&lt;http</a:t>
            </a:r>
            <a:r>
              <a:rPr lang="en-US" sz="2000" dirty="0" smtClean="0"/>
              <a:t>://</a:t>
            </a:r>
            <a:r>
              <a:rPr lang="en-US" sz="2000" dirty="0" smtClean="0"/>
              <a:t>ha.ckers.org/xss.html&gt;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Terms/Assumptions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XSS – Cross-Site Scripting (Malicious Attack)</a:t>
            </a:r>
          </a:p>
          <a:p>
            <a:endParaRPr lang="en-US" sz="1200" dirty="0" smtClean="0"/>
          </a:p>
          <a:p>
            <a:r>
              <a:rPr lang="en-US" sz="2800" dirty="0" smtClean="0"/>
              <a:t>CSS – Cascading Style Sheets </a:t>
            </a:r>
            <a:r>
              <a:rPr lang="en-US" sz="2800" dirty="0" smtClean="0"/>
              <a:t>(Styles that make standardizing multiple </a:t>
            </a:r>
            <a:r>
              <a:rPr lang="en-US" sz="2800" dirty="0" smtClean="0"/>
              <a:t>HTML </a:t>
            </a:r>
            <a:r>
              <a:rPr lang="en-US" sz="2800" dirty="0" smtClean="0"/>
              <a:t>Pages possible)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Trusted HTML – HTML content that makes up the web site or web application backend</a:t>
            </a:r>
          </a:p>
          <a:p>
            <a:endParaRPr lang="en-US" sz="1200" dirty="0" smtClean="0"/>
          </a:p>
          <a:p>
            <a:r>
              <a:rPr lang="en-US" sz="2800" dirty="0" err="1" smtClean="0"/>
              <a:t>Untrusted</a:t>
            </a:r>
            <a:r>
              <a:rPr lang="en-US" sz="2800" dirty="0" smtClean="0"/>
              <a:t> HTML – All content that is entered or can be edited by users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Trusted/</a:t>
            </a:r>
            <a:r>
              <a:rPr lang="en-US" dirty="0" err="1" smtClean="0"/>
              <a:t>Untrusted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8533334" cy="4703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61722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Trusted HTML Content from Wikipedia</a:t>
            </a:r>
            <a:r>
              <a:rPr lang="en-US" dirty="0" smtClean="0"/>
              <a:t> / </a:t>
            </a:r>
            <a:r>
              <a:rPr lang="en-US" dirty="0" err="1" smtClean="0">
                <a:solidFill>
                  <a:srgbClr val="0070C0"/>
                </a:solidFill>
              </a:rPr>
              <a:t>Untrusted</a:t>
            </a:r>
            <a:r>
              <a:rPr lang="en-US" dirty="0" smtClean="0">
                <a:solidFill>
                  <a:srgbClr val="0070C0"/>
                </a:solidFill>
              </a:rPr>
              <a:t> HTML Content entered by users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Terms/Assumptions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Browser Parser – How the browser translates and handles HTML content.</a:t>
            </a:r>
          </a:p>
          <a:p>
            <a:endParaRPr lang="en-US" dirty="0" smtClean="0"/>
          </a:p>
          <a:p>
            <a:r>
              <a:rPr lang="en-US" dirty="0" smtClean="0"/>
              <a:t>Browser Quirks – Old content on new browser, differences between browsers, how HTML is parsed, etc.</a:t>
            </a:r>
          </a:p>
          <a:p>
            <a:endParaRPr lang="en-US" dirty="0" smtClean="0"/>
          </a:p>
          <a:p>
            <a:pPr lvl="1"/>
            <a:r>
              <a:rPr lang="en-US" sz="2100" dirty="0" smtClean="0"/>
              <a:t>Example: CSS3 Selectors</a:t>
            </a:r>
          </a:p>
          <a:p>
            <a:pPr lvl="1"/>
            <a:r>
              <a:rPr lang="en-US" sz="1600" dirty="0" smtClean="0"/>
              <a:t>Reference: www.deveria.com</a:t>
            </a:r>
          </a:p>
          <a:p>
            <a:endParaRPr lang="en-US" sz="1500" dirty="0" smtClean="0"/>
          </a:p>
          <a:p>
            <a:r>
              <a:rPr lang="en-US" dirty="0" smtClean="0"/>
              <a:t>DOM API – Document Object Model – Cross-platform convention for representing and interacting with HTML objects.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505200"/>
            <a:ext cx="5281613" cy="1276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XSS Attack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708525"/>
          </a:xfrm>
        </p:spPr>
        <p:txBody>
          <a:bodyPr/>
          <a:lstStyle/>
          <a:p>
            <a:r>
              <a:rPr lang="en-US" dirty="0" smtClean="0"/>
              <a:t>According to the Open Web Application Security Project (OWASP), XSS attacks are the #2 highest risk malicious attacks today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971800"/>
            <a:ext cx="4038600" cy="3635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XSS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54162"/>
            <a:ext cx="3124200" cy="4770438"/>
          </a:xfrm>
        </p:spPr>
        <p:txBody>
          <a:bodyPr>
            <a:normAutofit/>
          </a:bodyPr>
          <a:lstStyle/>
          <a:p>
            <a:r>
              <a:rPr lang="en-US" dirty="0" smtClean="0"/>
              <a:t>XSS Goals:</a:t>
            </a:r>
          </a:p>
          <a:p>
            <a:pPr lvl="1"/>
            <a:r>
              <a:rPr lang="en-US" sz="2400" dirty="0" smtClean="0"/>
              <a:t>Hijack user sessions</a:t>
            </a:r>
          </a:p>
          <a:p>
            <a:pPr lvl="1"/>
            <a:r>
              <a:rPr lang="en-US" sz="2400" dirty="0" smtClean="0"/>
              <a:t>Deface web sites/apps</a:t>
            </a:r>
            <a:endParaRPr lang="en-US" sz="2400" dirty="0" smtClean="0"/>
          </a:p>
          <a:p>
            <a:pPr lvl="1"/>
            <a:r>
              <a:rPr lang="en-US" sz="2400" dirty="0" smtClean="0"/>
              <a:t>Install malware</a:t>
            </a:r>
          </a:p>
          <a:p>
            <a:pPr lvl="1"/>
            <a:r>
              <a:rPr lang="en-US" sz="2400" dirty="0" smtClean="0"/>
              <a:t>Redirect to malicious sites</a:t>
            </a:r>
          </a:p>
          <a:p>
            <a:pPr lvl="1"/>
            <a:r>
              <a:rPr lang="en-US" sz="2400" dirty="0" smtClean="0"/>
              <a:t>Exploit web site weaknesses for profit</a:t>
            </a:r>
            <a:endParaRPr lang="en-US" sz="2400" dirty="0" smtClean="0"/>
          </a:p>
          <a:p>
            <a:pPr lvl="3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678" y="1143000"/>
            <a:ext cx="5752922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XSS Defense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Content Filtering (Sanitization) – Performed server-side where all </a:t>
            </a:r>
            <a:r>
              <a:rPr lang="en-US" dirty="0" err="1" smtClean="0"/>
              <a:t>untrusted</a:t>
            </a:r>
            <a:r>
              <a:rPr lang="en-US" dirty="0" smtClean="0"/>
              <a:t> HTML data must be scanned for scripts and removed before sending a page to a user’s browser.</a:t>
            </a:r>
          </a:p>
          <a:p>
            <a:endParaRPr lang="en-US" dirty="0" smtClean="0"/>
          </a:p>
          <a:p>
            <a:r>
              <a:rPr lang="en-US" dirty="0" smtClean="0"/>
              <a:t>Browser Collaboration – A trusted communication between browser and server is established where the server tells the browser which scripts are okay to run. All other scripts are ignored.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BLUEPRINT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Authors praised BEEP (Browser Collaboration Idea)</a:t>
            </a:r>
          </a:p>
          <a:p>
            <a:pPr lvl="1"/>
            <a:r>
              <a:rPr lang="en-US" sz="2400" dirty="0" smtClean="0"/>
              <a:t>Problems:</a:t>
            </a:r>
          </a:p>
          <a:p>
            <a:pPr lvl="2"/>
            <a:r>
              <a:rPr lang="en-US" dirty="0" smtClean="0"/>
              <a:t>Standards must be established</a:t>
            </a:r>
          </a:p>
          <a:p>
            <a:pPr lvl="2"/>
            <a:r>
              <a:rPr lang="en-US" dirty="0" smtClean="0"/>
              <a:t>Browsers/Servers updated</a:t>
            </a:r>
          </a:p>
          <a:p>
            <a:pPr lvl="2"/>
            <a:r>
              <a:rPr lang="en-US" dirty="0" smtClean="0"/>
              <a:t>Users must update and be informed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r>
              <a:rPr lang="en-US" sz="2800" dirty="0" smtClean="0"/>
              <a:t>Goal: Provide temporary XSS defense that is robust against all attacks and compatible with current web browsers today without interfering with benign </a:t>
            </a:r>
            <a:r>
              <a:rPr lang="en-US" sz="2800" dirty="0" err="1" smtClean="0"/>
              <a:t>untrusted</a:t>
            </a:r>
            <a:r>
              <a:rPr lang="en-US" sz="2800" dirty="0" smtClean="0"/>
              <a:t> HTML.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376</TotalTime>
  <Words>1106</Words>
  <Application>Microsoft Office PowerPoint</Application>
  <PresentationFormat>On-screen Show (4:3)</PresentationFormat>
  <Paragraphs>159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Trek</vt:lpstr>
      <vt:lpstr>BLUEPRINT: Robust Prevention of Cross-Site Scripting Attacks for Existing Browsers </vt:lpstr>
      <vt:lpstr>Overview</vt:lpstr>
      <vt:lpstr>Terms/Assumptions</vt:lpstr>
      <vt:lpstr>Trusted/Untrusted Example</vt:lpstr>
      <vt:lpstr>Terms/Assumptions</vt:lpstr>
      <vt:lpstr>XSS Attack Risk</vt:lpstr>
      <vt:lpstr>Example of XSS</vt:lpstr>
      <vt:lpstr>XSS Defense Approaches</vt:lpstr>
      <vt:lpstr>Goal of BLUEPRINT</vt:lpstr>
      <vt:lpstr>How BLUEPRINT Works</vt:lpstr>
      <vt:lpstr>How BLUEPRINT Works</vt:lpstr>
      <vt:lpstr>How BLUEPRINT Works</vt:lpstr>
      <vt:lpstr>BLUEPRINT Implementation</vt:lpstr>
      <vt:lpstr>BLUEPRINT Implementation</vt:lpstr>
      <vt:lpstr>BLUEPRINT Integration</vt:lpstr>
      <vt:lpstr>BLUEPRINT Evaluation</vt:lpstr>
      <vt:lpstr>BLUEPRINT Evaluation</vt:lpstr>
      <vt:lpstr>BLUEPRINT Evaluation</vt:lpstr>
      <vt:lpstr>BLUEPRINT Evaluation</vt:lpstr>
      <vt:lpstr>BLUEPRINT Evaluation</vt:lpstr>
      <vt:lpstr>BLUEPRINT Evaluation</vt:lpstr>
      <vt:lpstr>BLUEPRINT Evaluation</vt:lpstr>
      <vt:lpstr>Contributions</vt:lpstr>
      <vt:lpstr>Weaknesses</vt:lpstr>
      <vt:lpstr>The End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Xeelot</dc:creator>
  <cp:lastModifiedBy>Xeelot</cp:lastModifiedBy>
  <cp:revision>48</cp:revision>
  <dcterms:created xsi:type="dcterms:W3CDTF">2006-08-16T00:00:00Z</dcterms:created>
  <dcterms:modified xsi:type="dcterms:W3CDTF">2010-04-08T04:41:30Z</dcterms:modified>
</cp:coreProperties>
</file>