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227F45A-2703-447E-82BE-DFC1A9B52B31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3DB699-B7DB-4A1F-8A78-9B4888ABF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1C24C-36BF-46D4-9D54-F7ECB11DCA70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D3FEC-6C43-4DFD-8A07-CA818D07E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9A95B-CADC-48B1-B422-D40A01D9B1D5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FDE45-8B5F-4194-B2AD-F1511EE96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A16E7-89CA-48BE-A125-A1DC1930825D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4F503-7A01-44C4-B07C-A5D45348C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 sz="2400">
                <a:latin typeface="Calibri" pitchFamily="34" charset="0"/>
              </a:defRPr>
            </a:lvl1pPr>
            <a:lvl2pPr>
              <a:lnSpc>
                <a:spcPct val="100000"/>
              </a:lnSpc>
              <a:spcBef>
                <a:spcPts val="1200"/>
              </a:spcBef>
              <a:defRPr sz="2000">
                <a:latin typeface="Calibri" pitchFamily="34" charset="0"/>
              </a:defRPr>
            </a:lvl2pPr>
            <a:lvl3pPr>
              <a:lnSpc>
                <a:spcPct val="100000"/>
              </a:lnSpc>
              <a:spcBef>
                <a:spcPts val="1200"/>
              </a:spcBef>
              <a:defRPr sz="1900">
                <a:latin typeface="Calibri" pitchFamily="34" charset="0"/>
              </a:defRPr>
            </a:lvl3pPr>
            <a:lvl4pPr>
              <a:lnSpc>
                <a:spcPct val="100000"/>
              </a:lnSpc>
              <a:spcBef>
                <a:spcPts val="1200"/>
              </a:spcBef>
              <a:defRPr sz="1800">
                <a:latin typeface="Calibri" pitchFamily="34" charset="0"/>
              </a:defRPr>
            </a:lvl4pPr>
            <a:lvl5pPr>
              <a:lnSpc>
                <a:spcPct val="100000"/>
              </a:lnSpc>
              <a:spcBef>
                <a:spcPts val="1200"/>
              </a:spcBef>
              <a:defRPr sz="1700">
                <a:latin typeface="Calibri" pitchFamily="34" charset="0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>
                <a:latin typeface="Calibri" pitchFamily="34" charset="0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16503-DD7D-4987-9919-985D3CED953B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49A11-EF36-4B75-97FD-49BD13BB2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7F922C-68D9-4BB0-9555-82CA2E4E6D4D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36357C-7875-4274-9A3A-E799D0C7C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B0FA61-863E-4581-8140-25793DAD8F4B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D4DA60-6B92-4EB6-8170-86915FC16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8D6236-1E40-41F9-8165-0FD7267B7F67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49C192-3F92-473E-992A-54CCF79C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E5927E-DE5F-4BC2-9E1A-4FCD50FD8111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F12DFA-FA00-4DE0-A2B5-63D09A274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1E7B-3E9A-4D39-9935-B9458FF3A51F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8791-C0A6-4D34-B8E9-C2BC531C7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70AC47-9728-40CB-A092-6EB74F0EE594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3B464B-B8C9-45CE-A2E7-441933DB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9C09E00-BC49-4369-818E-040CB15B097A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09A0151-B7A7-401D-98F5-5BA1E6AD1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63C11D3-CC0F-4C8D-A5B4-7CC2CFF45165}" type="datetimeFigureOut">
              <a:rPr lang="en-US"/>
              <a:pPr>
                <a:defRPr/>
              </a:pPr>
              <a:t>3/31/2010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CC3AA0A-3649-4B2A-9D31-A746FB204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1" r:id="rId2"/>
    <p:sldLayoutId id="2147483674" r:id="rId3"/>
    <p:sldLayoutId id="2147483675" r:id="rId4"/>
    <p:sldLayoutId id="2147483676" r:id="rId5"/>
    <p:sldLayoutId id="2147483677" r:id="rId6"/>
    <p:sldLayoutId id="2147483670" r:id="rId7"/>
    <p:sldLayoutId id="2147483678" r:id="rId8"/>
    <p:sldLayoutId id="2147483679" r:id="rId9"/>
    <p:sldLayoutId id="2147483669" r:id="rId10"/>
    <p:sldLayoutId id="2147483668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762000" y="914400"/>
            <a:ext cx="7772400" cy="18303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ush Script MT" pitchFamily="66" charset="0"/>
              </a:rPr>
              <a:t>A low cost attack on Microsoft CAPTCHA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en-US" dirty="0" smtClean="0"/>
          </a:p>
          <a:p>
            <a:pPr marR="0"/>
            <a:r>
              <a:rPr lang="en-US" b="1" dirty="0" smtClean="0">
                <a:latin typeface="Monotype Corsiva" pitchFamily="66" charset="0"/>
              </a:rPr>
              <a:t>Presented By:</a:t>
            </a:r>
            <a:r>
              <a:rPr lang="en-US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Monotype Corsiva" pitchFamily="66" charset="0"/>
              </a:rPr>
              <a:t>Abirami</a:t>
            </a:r>
            <a:r>
              <a:rPr lang="en-US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Monotype Corsiva" pitchFamily="66" charset="0"/>
              </a:rPr>
              <a:t>Poonkundran</a:t>
            </a:r>
            <a:endParaRPr lang="en-US" dirty="0" smtClean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13316" name="Subtitle 2"/>
          <p:cNvSpPr>
            <a:spLocks/>
          </p:cNvSpPr>
          <p:nvPr/>
        </p:nvSpPr>
        <p:spPr bwMode="auto">
          <a:xfrm>
            <a:off x="838200" y="27432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en-US" sz="2300" b="1" dirty="0" smtClean="0">
              <a:solidFill>
                <a:schemeClr val="tx2"/>
              </a:solidFill>
              <a:latin typeface="Monotype Corsiva" pitchFamily="66" charset="0"/>
            </a:endParaRPr>
          </a:p>
          <a:p>
            <a:pPr algn="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300" b="1" dirty="0" smtClean="0">
                <a:solidFill>
                  <a:schemeClr val="tx2"/>
                </a:solidFill>
                <a:latin typeface="Monotype Corsiva" pitchFamily="66" charset="0"/>
              </a:rPr>
              <a:t>Authors</a:t>
            </a:r>
            <a:r>
              <a:rPr lang="en-US" sz="2300" b="1" dirty="0">
                <a:solidFill>
                  <a:schemeClr val="tx2"/>
                </a:solidFill>
                <a:latin typeface="Monotype Corsiva" pitchFamily="66" charset="0"/>
              </a:rPr>
              <a:t>:</a:t>
            </a:r>
            <a:r>
              <a:rPr lang="en-US" sz="2300" dirty="0">
                <a:solidFill>
                  <a:schemeClr val="tx2"/>
                </a:solidFill>
                <a:latin typeface="Monotype Corsiva" pitchFamily="66" charset="0"/>
              </a:rPr>
              <a:t> </a:t>
            </a:r>
            <a:r>
              <a:rPr lang="en-US" sz="2300" dirty="0">
                <a:solidFill>
                  <a:srgbClr val="0070C0"/>
                </a:solidFill>
                <a:latin typeface="Monotype Corsiva" pitchFamily="66" charset="0"/>
              </a:rPr>
              <a:t>Jeff Yan, Ahmad El Ahmad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/>
              </a:rPr>
              <a:t>Segmentation Attack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and remove random arcs</a:t>
            </a:r>
          </a:p>
          <a:p>
            <a:r>
              <a:rPr lang="en-US" dirty="0" smtClean="0"/>
              <a:t>Identify all character locations and divide it in to 8 segments, each containing one character</a:t>
            </a:r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Pre-Processing</a:t>
            </a:r>
          </a:p>
          <a:p>
            <a:pPr lvl="1"/>
            <a:r>
              <a:rPr lang="en-US" dirty="0" smtClean="0"/>
              <a:t>Vertical Segmentation</a:t>
            </a:r>
          </a:p>
          <a:p>
            <a:pPr lvl="1"/>
            <a:r>
              <a:rPr lang="en-US" dirty="0" smtClean="0"/>
              <a:t>Color filling segmentation</a:t>
            </a:r>
          </a:p>
          <a:p>
            <a:pPr lvl="1"/>
            <a:r>
              <a:rPr lang="en-US" dirty="0" smtClean="0"/>
              <a:t>Thick arc removal</a:t>
            </a:r>
          </a:p>
          <a:p>
            <a:pPr lvl="1"/>
            <a:r>
              <a:rPr lang="en-US" dirty="0" smtClean="0"/>
              <a:t>Locating connected characters</a:t>
            </a:r>
          </a:p>
          <a:p>
            <a:pPr lvl="1"/>
            <a:r>
              <a:rPr lang="en-US" dirty="0" smtClean="0"/>
              <a:t>Segmenting connected 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Pre-Processing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Convert rich-color CAPTCHA image to black and white image, using a threshold</a:t>
            </a:r>
          </a:p>
          <a:p>
            <a:r>
              <a:rPr lang="en-US" dirty="0" smtClean="0"/>
              <a:t>Fix mistakenly broken foreground pixels (T)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Original Image: 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Binarized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Image: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After fixing:</a:t>
            </a:r>
          </a:p>
          <a:p>
            <a:endParaRPr lang="en-US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200400"/>
            <a:ext cx="392646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3200400" y="4267200"/>
            <a:ext cx="3657600" cy="873125"/>
            <a:chOff x="3736975" y="4003675"/>
            <a:chExt cx="5254625" cy="1330325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6975" y="4003675"/>
              <a:ext cx="5254625" cy="133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0"/>
            <p:cNvSpPr/>
            <p:nvPr/>
          </p:nvSpPr>
          <p:spPr>
            <a:xfrm>
              <a:off x="4824413" y="4495800"/>
              <a:ext cx="357187" cy="35718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67000" y="5257800"/>
            <a:ext cx="3341687" cy="981075"/>
            <a:chOff x="3810000" y="5343525"/>
            <a:chExt cx="4789487" cy="1285875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0" y="5343525"/>
              <a:ext cx="4789487" cy="1285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1"/>
            <p:cNvSpPr/>
            <p:nvPr/>
          </p:nvSpPr>
          <p:spPr>
            <a:xfrm>
              <a:off x="4748213" y="5791200"/>
              <a:ext cx="357187" cy="35718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r>
              <a:rPr lang="en-US" dirty="0" smtClean="0"/>
              <a:t>Create histograms with number of foreground pixels per column</a:t>
            </a:r>
          </a:p>
          <a:p>
            <a:r>
              <a:rPr lang="en-US" dirty="0" smtClean="0"/>
              <a:t>Cut the image to chunks where there are no foreground pixels in a column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Segmentation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86000" y="3276600"/>
            <a:ext cx="7543800" cy="3276600"/>
            <a:chOff x="2286000" y="3276600"/>
            <a:chExt cx="7543800" cy="32766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1000" y="3276600"/>
              <a:ext cx="3860800" cy="2643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2286000" y="42672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Histogram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505200" y="4495800"/>
              <a:ext cx="685800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724400" y="6172200"/>
              <a:ext cx="2971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Chunks after segmentation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V="1">
              <a:off x="5410200" y="5562600"/>
              <a:ext cx="609600" cy="60960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6019800" y="5715000"/>
              <a:ext cx="762000" cy="45720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8001000" y="36576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Blank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Column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10800000" flipV="1">
              <a:off x="6248400" y="4038600"/>
              <a:ext cx="1752600" cy="381000"/>
            </a:xfrm>
            <a:prstGeom prst="straightConnector1">
              <a:avLst/>
            </a:prstGeom>
            <a:ln w="44450" cmpd="sng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3267075" y="4646612"/>
            <a:ext cx="5572125" cy="158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 a foreground pixel, and trace all the foreground pixels connected to it</a:t>
            </a:r>
          </a:p>
          <a:p>
            <a:r>
              <a:rPr lang="en-US" dirty="0" smtClean="0"/>
              <a:t>Color this connected component(object) with a distinct color</a:t>
            </a:r>
          </a:p>
          <a:p>
            <a:r>
              <a:rPr lang="en-US" dirty="0" smtClean="0"/>
              <a:t>Number of colors gives the number of objects(N) in a chunk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Filling Segmentation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667000" y="3581400"/>
            <a:ext cx="4114800" cy="1981200"/>
            <a:chOff x="3277370" y="4724400"/>
            <a:chExt cx="3885430" cy="18288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54775" r="3270"/>
            <a:stretch>
              <a:fillRect/>
            </a:stretch>
          </p:blipFill>
          <p:spPr bwMode="auto">
            <a:xfrm>
              <a:off x="3277370" y="4724400"/>
              <a:ext cx="3885430" cy="1195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3832321" y="6172200"/>
              <a:ext cx="3091873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Chunks after segmentation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16200000" flipV="1">
              <a:off x="4558145" y="5550285"/>
              <a:ext cx="609600" cy="63423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180061" y="5715000"/>
              <a:ext cx="792788" cy="457200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could be a single character, connected character, an arc, connected arcs or a character and an arc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Filling Segmentation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895600"/>
            <a:ext cx="38084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Down Arrow 14"/>
          <p:cNvSpPr/>
          <p:nvPr/>
        </p:nvSpPr>
        <p:spPr>
          <a:xfrm>
            <a:off x="4191000" y="41910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10000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11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2786062"/>
          </a:xfrm>
        </p:spPr>
        <p:txBody>
          <a:bodyPr/>
          <a:lstStyle/>
          <a:p>
            <a:r>
              <a:rPr lang="en-US" dirty="0" smtClean="0"/>
              <a:t>Look for objects:</a:t>
            </a:r>
          </a:p>
          <a:p>
            <a:pPr lvl="1"/>
            <a:r>
              <a:rPr lang="en-US" dirty="0" smtClean="0"/>
              <a:t>Far away from base line (</a:t>
            </a:r>
            <a:r>
              <a:rPr lang="en-US" dirty="0" err="1" smtClean="0"/>
              <a:t>ie</a:t>
            </a:r>
            <a:r>
              <a:rPr lang="en-US" dirty="0" smtClean="0"/>
              <a:t> above or below the characters)</a:t>
            </a:r>
          </a:p>
          <a:p>
            <a:pPr lvl="1"/>
            <a:r>
              <a:rPr lang="en-US" dirty="0" smtClean="0"/>
              <a:t>Small pixel count (less than 50)</a:t>
            </a:r>
          </a:p>
          <a:p>
            <a:pPr lvl="1"/>
            <a:r>
              <a:rPr lang="en-US" dirty="0" smtClean="0"/>
              <a:t>Doesn’t form a circle or have a closed loop(A, B, D, P, O,Q, R, 4, 6, 8, 9)</a:t>
            </a:r>
          </a:p>
          <a:p>
            <a:pPr lvl="1"/>
            <a:r>
              <a:rPr lang="en-US" dirty="0" smtClean="0"/>
              <a:t>If total number of objects &gt;8, then smallest size object could be arc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Thick arc removal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295400" y="4114800"/>
            <a:ext cx="6786562" cy="1428750"/>
            <a:chOff x="1371600" y="4743450"/>
            <a:chExt cx="6786562" cy="142875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0" y="4743450"/>
              <a:ext cx="4232275" cy="142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13"/>
            <p:cNvGrpSpPr/>
            <p:nvPr/>
          </p:nvGrpSpPr>
          <p:grpSpPr>
            <a:xfrm>
              <a:off x="1371600" y="4867275"/>
              <a:ext cx="6786562" cy="1133475"/>
              <a:chOff x="1371600" y="4867275"/>
              <a:chExt cx="6786562" cy="1133475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4943475" y="5581650"/>
                <a:ext cx="285750" cy="285750"/>
              </a:xfrm>
              <a:prstGeom prst="ellipse">
                <a:avLst/>
              </a:prstGeom>
              <a:noFill/>
              <a:ln w="28575">
                <a:solidFill>
                  <a:schemeClr val="accent3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5372100" y="5581650"/>
                <a:ext cx="285750" cy="285750"/>
              </a:xfrm>
              <a:prstGeom prst="ellipse">
                <a:avLst/>
              </a:prstGeom>
              <a:noFill/>
              <a:ln w="28575">
                <a:solidFill>
                  <a:schemeClr val="accent3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371850" y="4867275"/>
                <a:ext cx="285750" cy="285750"/>
              </a:xfrm>
              <a:prstGeom prst="ellipse">
                <a:avLst/>
              </a:prstGeom>
              <a:noFill/>
              <a:ln w="28575">
                <a:solidFill>
                  <a:schemeClr val="accent3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2586037" y="5438775"/>
                <a:ext cx="5572125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1371600" y="5224463"/>
                <a:ext cx="1017587" cy="369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 pitchFamily="34" charset="0"/>
                  </a:rPr>
                  <a:t>base line</a:t>
                </a: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962650" y="5715000"/>
                <a:ext cx="285750" cy="285750"/>
              </a:xfrm>
              <a:prstGeom prst="ellipse">
                <a:avLst/>
              </a:prstGeom>
              <a:noFill/>
              <a:ln w="28575">
                <a:solidFill>
                  <a:schemeClr val="accent3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r>
              <a:rPr lang="en-US" dirty="0" smtClean="0"/>
              <a:t>After thick arc removal pass the image for another vertical segmentation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Segmentation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86000"/>
            <a:ext cx="42322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0" y="579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Chunks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3086894" y="5218906"/>
            <a:ext cx="912812" cy="76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581400" y="4800600"/>
            <a:ext cx="990600" cy="9144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590800" y="4876800"/>
            <a:ext cx="990600" cy="838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581400" y="4800600"/>
            <a:ext cx="1828800" cy="91281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733800"/>
            <a:ext cx="4299663" cy="10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ight Arrow 19"/>
          <p:cNvSpPr/>
          <p:nvPr/>
        </p:nvSpPr>
        <p:spPr>
          <a:xfrm>
            <a:off x="5867400" y="43434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81800" y="43550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7 objects</a:t>
            </a:r>
            <a:endParaRPr lang="en-US" b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If N&lt;8 then there are some connected characters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Analysis shows if an object is wider than 35 pixels, then it could have more than one character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Based on number of chunks and number of objects in each chunk, we can  narrow down to the chunk with connected characters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Connected Characters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en-US" sz="2000" dirty="0" smtClean="0"/>
              <a:t>We have 4 chunks and 7 objects</a:t>
            </a:r>
          </a:p>
          <a:p>
            <a:pPr>
              <a:spcBef>
                <a:spcPts val="1000"/>
              </a:spcBef>
            </a:pPr>
            <a:endParaRPr lang="en-US" dirty="0" smtClean="0"/>
          </a:p>
          <a:p>
            <a:pPr>
              <a:spcBef>
                <a:spcPts val="1000"/>
              </a:spcBef>
            </a:pPr>
            <a:endParaRPr lang="en-US" dirty="0" smtClean="0"/>
          </a:p>
          <a:p>
            <a:pPr>
              <a:spcBef>
                <a:spcPts val="1000"/>
              </a:spcBef>
            </a:pPr>
            <a:r>
              <a:rPr lang="en-US" sz="1800" dirty="0" smtClean="0"/>
              <a:t>And </a:t>
            </a:r>
            <a:r>
              <a:rPr lang="en-US" sz="1800" dirty="0" smtClean="0"/>
              <a:t>we know there have to be </a:t>
            </a:r>
            <a:r>
              <a:rPr lang="en-US" sz="1800" b="1" dirty="0" smtClean="0"/>
              <a:t>8 characters</a:t>
            </a:r>
          </a:p>
          <a:p>
            <a:pPr>
              <a:spcBef>
                <a:spcPts val="1000"/>
              </a:spcBef>
            </a:pPr>
            <a:r>
              <a:rPr lang="en-US" sz="2000" b="1" dirty="0" smtClean="0"/>
              <a:t>Possibilities:</a:t>
            </a:r>
          </a:p>
          <a:p>
            <a:pPr marL="735013" lvl="1" indent="-342900">
              <a:spcBef>
                <a:spcPts val="1000"/>
              </a:spcBef>
              <a:buFont typeface="+mj-lt"/>
              <a:buAutoNum type="alphaLcParenR"/>
            </a:pPr>
            <a:r>
              <a:rPr lang="en-US" sz="1800" dirty="0" smtClean="0"/>
              <a:t>Four chunks, each having two characters </a:t>
            </a:r>
            <a:r>
              <a:rPr lang="en-US" sz="1800" b="1" dirty="0" smtClean="0">
                <a:solidFill>
                  <a:srgbClr val="C00000"/>
                </a:solidFill>
              </a:rPr>
              <a:t>[2,2,2,2]</a:t>
            </a:r>
          </a:p>
          <a:p>
            <a:pPr marL="735013" lvl="1" indent="-342900">
              <a:spcBef>
                <a:spcPts val="1000"/>
              </a:spcBef>
              <a:buFont typeface="+mj-lt"/>
              <a:buAutoNum type="alphaLcParenR"/>
            </a:pPr>
            <a:r>
              <a:rPr lang="en-US" sz="1800" dirty="0" smtClean="0"/>
              <a:t>One chunk has three characters and two additional chunks each having two characters </a:t>
            </a:r>
            <a:r>
              <a:rPr lang="en-US" sz="1800" b="1" dirty="0" smtClean="0">
                <a:solidFill>
                  <a:srgbClr val="C00000"/>
                </a:solidFill>
              </a:rPr>
              <a:t>[3,2,2,1]</a:t>
            </a:r>
          </a:p>
          <a:p>
            <a:pPr marL="735013" lvl="1" indent="-342900">
              <a:spcBef>
                <a:spcPts val="1000"/>
              </a:spcBef>
              <a:buFont typeface="+mj-lt"/>
              <a:buAutoNum type="alphaLcParenR"/>
            </a:pPr>
            <a:r>
              <a:rPr lang="en-US" sz="1800" dirty="0" smtClean="0"/>
              <a:t>One chunk has four characters and another two characters </a:t>
            </a:r>
            <a:r>
              <a:rPr lang="en-US" sz="1800" b="1" dirty="0" smtClean="0">
                <a:solidFill>
                  <a:srgbClr val="C00000"/>
                </a:solidFill>
              </a:rPr>
              <a:t>[4,2,1,1]</a:t>
            </a:r>
          </a:p>
          <a:p>
            <a:pPr marL="735013" lvl="1" indent="-342900">
              <a:spcBef>
                <a:spcPts val="1000"/>
              </a:spcBef>
              <a:buFont typeface="+mj-lt"/>
              <a:buAutoNum type="alphaLcParenR"/>
            </a:pPr>
            <a:r>
              <a:rPr lang="en-US" sz="1800" dirty="0" smtClean="0"/>
              <a:t>There are two chunks each having three characters</a:t>
            </a:r>
            <a:r>
              <a:rPr lang="en-US" sz="1800" b="1" dirty="0" smtClean="0">
                <a:solidFill>
                  <a:srgbClr val="C00000"/>
                </a:solidFill>
              </a:rPr>
              <a:t> [3,3,1,1]</a:t>
            </a:r>
            <a:endParaRPr lang="en-US" sz="1800" dirty="0" smtClean="0"/>
          </a:p>
          <a:p>
            <a:pPr marL="735013" lvl="1" indent="-342900">
              <a:spcBef>
                <a:spcPts val="1000"/>
              </a:spcBef>
              <a:buFont typeface="+mj-lt"/>
              <a:buAutoNum type="alphaLcParenR"/>
            </a:pPr>
            <a:r>
              <a:rPr lang="en-US" sz="1800" dirty="0" smtClean="0"/>
              <a:t>One chunk has five characters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[5,1,1,1]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Connected Characters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13089"/>
            <a:ext cx="4299663" cy="10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7001" y="2209800"/>
            <a:ext cx="152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[1, 3, 2, 2]</a:t>
            </a:r>
            <a:endParaRPr lang="en-US" b="1" dirty="0"/>
          </a:p>
        </p:txBody>
      </p:sp>
      <p:sp>
        <p:nvSpPr>
          <p:cNvPr id="6" name="Right Arrow 5"/>
          <p:cNvSpPr/>
          <p:nvPr/>
        </p:nvSpPr>
        <p:spPr>
          <a:xfrm>
            <a:off x="5638800" y="23622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Chunks 2, 3, and 4 are wider than 35 pixels</a:t>
            </a:r>
          </a:p>
          <a:p>
            <a:r>
              <a:rPr lang="en-US" dirty="0" smtClean="0"/>
              <a:t>And </a:t>
            </a:r>
            <a:r>
              <a:rPr lang="en-US" dirty="0" smtClean="0"/>
              <a:t>we know chunk 1 has only one character (it has only 1 object, which is &lt; 35 pixels)</a:t>
            </a:r>
          </a:p>
          <a:p>
            <a:pPr>
              <a:buNone/>
            </a:pPr>
            <a:endParaRPr lang="en-US" sz="2000" dirty="0" smtClean="0"/>
          </a:p>
          <a:p>
            <a:endParaRPr lang="en-US" dirty="0" smtClean="0"/>
          </a:p>
          <a:p>
            <a:pPr marL="735013" lvl="1" indent="-342900">
              <a:buFont typeface="+mj-lt"/>
              <a:buAutoNum type="alphaLcParenR"/>
            </a:pPr>
            <a:endParaRPr lang="en-US" sz="1800" b="1" dirty="0" smtClean="0">
              <a:solidFill>
                <a:srgbClr val="C00000"/>
              </a:solidFill>
            </a:endParaRPr>
          </a:p>
          <a:p>
            <a:pPr marL="735013" lvl="1" indent="-342900">
              <a:spcBef>
                <a:spcPts val="500"/>
              </a:spcBef>
              <a:buFont typeface="+mj-lt"/>
              <a:buAutoNum type="alphaLcParenR"/>
            </a:pPr>
            <a:r>
              <a:rPr lang="en-US" sz="1800" b="1" dirty="0" smtClean="0">
                <a:solidFill>
                  <a:srgbClr val="C00000"/>
                </a:solidFill>
              </a:rPr>
              <a:t>[</a:t>
            </a:r>
            <a:r>
              <a:rPr lang="en-US" sz="1800" b="1" dirty="0" smtClean="0">
                <a:solidFill>
                  <a:srgbClr val="C00000"/>
                </a:solidFill>
              </a:rPr>
              <a:t>2,2,2,2]</a:t>
            </a:r>
          </a:p>
          <a:p>
            <a:pPr marL="735013" lvl="1" indent="-342900">
              <a:spcBef>
                <a:spcPts val="500"/>
              </a:spcBef>
              <a:buFont typeface="+mj-lt"/>
              <a:buAutoNum type="alphaLcParenR"/>
            </a:pPr>
            <a:r>
              <a:rPr lang="en-US" sz="1800" b="1" dirty="0" smtClean="0">
                <a:solidFill>
                  <a:srgbClr val="C00000"/>
                </a:solidFill>
              </a:rPr>
              <a:t>[3,2,2,1]</a:t>
            </a:r>
          </a:p>
          <a:p>
            <a:pPr marL="735013" lvl="1" indent="-342900">
              <a:spcBef>
                <a:spcPts val="500"/>
              </a:spcBef>
              <a:buFont typeface="+mj-lt"/>
              <a:buAutoNum type="alphaLcParenR"/>
            </a:pPr>
            <a:r>
              <a:rPr lang="en-US" sz="1800" b="1" dirty="0" smtClean="0">
                <a:solidFill>
                  <a:srgbClr val="C00000"/>
                </a:solidFill>
              </a:rPr>
              <a:t>[4,2,1,1]</a:t>
            </a:r>
          </a:p>
          <a:p>
            <a:pPr marL="735013" lvl="1" indent="-342900">
              <a:spcBef>
                <a:spcPts val="500"/>
              </a:spcBef>
              <a:buFont typeface="+mj-lt"/>
              <a:buAutoNum type="alphaLcParenR"/>
            </a:pPr>
            <a:r>
              <a:rPr lang="en-US" sz="1800" b="1" dirty="0" smtClean="0">
                <a:solidFill>
                  <a:srgbClr val="C00000"/>
                </a:solidFill>
              </a:rPr>
              <a:t>[3,3,1,1]</a:t>
            </a:r>
          </a:p>
          <a:p>
            <a:pPr marL="735013" lvl="1" indent="-342900">
              <a:spcBef>
                <a:spcPts val="500"/>
              </a:spcBef>
              <a:buFont typeface="+mj-lt"/>
              <a:buAutoNum type="alphaLcParenR"/>
            </a:pPr>
            <a:r>
              <a:rPr lang="en-US" sz="1800" b="1" dirty="0" smtClean="0">
                <a:solidFill>
                  <a:srgbClr val="C00000"/>
                </a:solidFill>
              </a:rPr>
              <a:t>[5,1,1,1]</a:t>
            </a:r>
          </a:p>
          <a:p>
            <a:pPr marL="479425" indent="-342900">
              <a:buFont typeface="+mj-lt"/>
              <a:buAutoNum type="alphaLcParenR"/>
            </a:pPr>
            <a:endParaRPr lang="en-US" sz="2200" b="1" dirty="0" smtClean="0">
              <a:solidFill>
                <a:srgbClr val="C00000"/>
              </a:solidFill>
            </a:endParaRPr>
          </a:p>
          <a:p>
            <a:pPr marL="735013" lvl="1" indent="-342900">
              <a:buFont typeface="+mj-lt"/>
              <a:buAutoNum type="alphaLcParenR"/>
            </a:pPr>
            <a:endParaRPr lang="en-US" sz="1800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Connected Characters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79889"/>
            <a:ext cx="4299663" cy="10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00400" y="4495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This possibility matches our profile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133600" y="4724400"/>
            <a:ext cx="990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7400" y="3200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[1,  &gt;1,  &gt;1,  &gt;1]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029200" y="3276600"/>
            <a:ext cx="685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2"/>
          </a:xfrm>
        </p:spPr>
        <p:txBody>
          <a:bodyPr/>
          <a:lstStyle/>
          <a:p>
            <a:r>
              <a:rPr lang="en-US" dirty="0" smtClean="0"/>
              <a:t>Introduction to CAPTCHA</a:t>
            </a:r>
          </a:p>
          <a:p>
            <a:r>
              <a:rPr lang="en-US" dirty="0" smtClean="0"/>
              <a:t>Segmentation </a:t>
            </a:r>
            <a:r>
              <a:rPr lang="en-US" dirty="0" smtClean="0"/>
              <a:t>Attack</a:t>
            </a:r>
          </a:p>
          <a:p>
            <a:pPr lvl="1"/>
            <a:r>
              <a:rPr lang="en-US" sz="1600" dirty="0" smtClean="0"/>
              <a:t>Pre-Processing</a:t>
            </a:r>
          </a:p>
          <a:p>
            <a:pPr lvl="1"/>
            <a:r>
              <a:rPr lang="en-US" sz="1600" dirty="0" smtClean="0"/>
              <a:t>Vertical Segmentation</a:t>
            </a:r>
          </a:p>
          <a:p>
            <a:pPr lvl="1"/>
            <a:r>
              <a:rPr lang="en-US" sz="1600" dirty="0" smtClean="0"/>
              <a:t>Color filling segmentation</a:t>
            </a:r>
          </a:p>
          <a:p>
            <a:pPr lvl="1"/>
            <a:r>
              <a:rPr lang="en-US" sz="1600" dirty="0" smtClean="0"/>
              <a:t>Thick arc removal</a:t>
            </a:r>
          </a:p>
          <a:p>
            <a:pPr lvl="1"/>
            <a:r>
              <a:rPr lang="en-US" sz="1600" dirty="0" smtClean="0"/>
              <a:t>Locating connected characters</a:t>
            </a:r>
          </a:p>
          <a:p>
            <a:pPr lvl="1"/>
            <a:r>
              <a:rPr lang="en-US" sz="1600" dirty="0" smtClean="0"/>
              <a:t>Segmenting connected characters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 </a:t>
            </a:r>
          </a:p>
          <a:p>
            <a:r>
              <a:rPr lang="en-US" dirty="0" smtClean="0"/>
              <a:t>Latest Implementation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Chunk 2 is wider than other chunks, the algorithm identifies that </a:t>
            </a:r>
          </a:p>
          <a:p>
            <a:pPr lvl="1"/>
            <a:r>
              <a:rPr lang="en-US" dirty="0" smtClean="0"/>
              <a:t>First chunk has 1 character</a:t>
            </a:r>
          </a:p>
          <a:p>
            <a:pPr lvl="1"/>
            <a:r>
              <a:rPr lang="en-US" dirty="0" smtClean="0"/>
              <a:t>Second chunk has 3 characters</a:t>
            </a:r>
          </a:p>
          <a:p>
            <a:pPr lvl="1"/>
            <a:r>
              <a:rPr lang="en-US" dirty="0" smtClean="0"/>
              <a:t>Third chunk has 2 characters</a:t>
            </a:r>
          </a:p>
          <a:p>
            <a:pPr lvl="1"/>
            <a:r>
              <a:rPr lang="en-US" dirty="0" smtClean="0"/>
              <a:t>Fourth chunk has 2 characters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Connected Characters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267200"/>
            <a:ext cx="4299663" cy="10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24400" y="5638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Identified as [1, 3,  2,  2]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7" name="Curved Connector 6"/>
          <p:cNvCxnSpPr/>
          <p:nvPr/>
        </p:nvCxnSpPr>
        <p:spPr>
          <a:xfrm>
            <a:off x="3733800" y="5257800"/>
            <a:ext cx="914400" cy="533400"/>
          </a:xfrm>
          <a:prstGeom prst="curvedConnector3">
            <a:avLst>
              <a:gd name="adj1" fmla="val -3030"/>
            </a:avLst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width of each chunk and do an </a:t>
            </a:r>
            <a:r>
              <a:rPr lang="en-US" b="1" dirty="0" smtClean="0"/>
              <a:t>even cut</a:t>
            </a:r>
            <a:r>
              <a:rPr lang="en-US" dirty="0" smtClean="0"/>
              <a:t>, based on the number of characters it has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Passing these 8 characters to a character recognition algorithm would easily identify them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Segmenting Connected Characters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03400" y="2590800"/>
            <a:ext cx="3987800" cy="1214438"/>
            <a:chOff x="2214563" y="3205162"/>
            <a:chExt cx="3987800" cy="121443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14563" y="3205162"/>
              <a:ext cx="398780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Straight Connector 5"/>
            <p:cNvCxnSpPr/>
            <p:nvPr/>
          </p:nvCxnSpPr>
          <p:spPr>
            <a:xfrm rot="5400000">
              <a:off x="2887662" y="3813175"/>
              <a:ext cx="928687" cy="1588"/>
            </a:xfrm>
            <a:prstGeom prst="line">
              <a:avLst/>
            </a:prstGeom>
            <a:ln w="38100" cmpd="sng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3392488" y="3811587"/>
              <a:ext cx="928688" cy="1587"/>
            </a:xfrm>
            <a:prstGeom prst="line">
              <a:avLst/>
            </a:prstGeom>
            <a:ln w="38100" cmpd="sng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322763" y="3811587"/>
              <a:ext cx="928688" cy="1587"/>
            </a:xfrm>
            <a:prstGeom prst="line">
              <a:avLst/>
            </a:prstGeom>
            <a:ln w="38100" cmpd="sng"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4343400" y="4038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We identified all 8 characters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1" name="Curved Connector 10"/>
          <p:cNvCxnSpPr/>
          <p:nvPr/>
        </p:nvCxnSpPr>
        <p:spPr>
          <a:xfrm>
            <a:off x="3352800" y="3733800"/>
            <a:ext cx="914400" cy="533400"/>
          </a:xfrm>
          <a:prstGeom prst="curvedConnector3">
            <a:avLst>
              <a:gd name="adj1" fmla="val -3030"/>
            </a:avLst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Segmenting Success rate: </a:t>
            </a:r>
            <a:r>
              <a:rPr lang="en-US" b="1" dirty="0" smtClean="0"/>
              <a:t>91%</a:t>
            </a:r>
          </a:p>
          <a:p>
            <a:r>
              <a:rPr lang="en-US" dirty="0" smtClean="0"/>
              <a:t>Attack Speed : </a:t>
            </a:r>
            <a:r>
              <a:rPr lang="en-US" b="1" dirty="0" smtClean="0"/>
              <a:t>80 ms</a:t>
            </a:r>
            <a:endParaRPr lang="en-US" dirty="0" smtClean="0"/>
          </a:p>
          <a:p>
            <a:r>
              <a:rPr lang="en-US" dirty="0" smtClean="0"/>
              <a:t>Image Recognition Success Rate: Ideally </a:t>
            </a:r>
            <a:r>
              <a:rPr lang="en-US" b="1" dirty="0" smtClean="0"/>
              <a:t>95%, </a:t>
            </a:r>
            <a:r>
              <a:rPr lang="en-US" dirty="0" smtClean="0"/>
              <a:t>but in our case it was less because some characters had some thin arcs left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Overall Success rate(both Segmentation and Recognition):</a:t>
            </a:r>
            <a:r>
              <a:rPr lang="en-US" b="1" dirty="0" smtClean="0"/>
              <a:t> 61%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85868" t="5882" r="2667"/>
          <a:stretch>
            <a:fillRect/>
          </a:stretch>
        </p:blipFill>
        <p:spPr bwMode="auto">
          <a:xfrm>
            <a:off x="3505200" y="3505200"/>
            <a:ext cx="45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with Yahoo &amp; Google </a:t>
            </a:r>
            <a:r>
              <a:rPr lang="en-US" dirty="0" err="1" smtClean="0"/>
              <a:t>Captcha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87513"/>
            <a:ext cx="3271838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2987675"/>
            <a:ext cx="31067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0" y="4344988"/>
            <a:ext cx="235743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29125" y="1773238"/>
            <a:ext cx="2786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>
                <a:latin typeface="Calibri" pitchFamily="34" charset="0"/>
              </a:rPr>
              <a:t>Microsoft Style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91%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29125" y="3059113"/>
            <a:ext cx="29289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>
                <a:latin typeface="Calibri" pitchFamily="34" charset="0"/>
              </a:rPr>
              <a:t>Yahoo Style</a:t>
            </a:r>
            <a:r>
              <a:rPr lang="en-US" dirty="0">
                <a:latin typeface="Calibri" pitchFamily="34" charset="0"/>
              </a:rPr>
              <a:t>: random angled connecting lines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b="1" dirty="0" smtClean="0">
                <a:latin typeface="Calibri" pitchFamily="34" charset="0"/>
              </a:rPr>
              <a:t>77%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29125" y="4702175"/>
            <a:ext cx="2571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>
                <a:latin typeface="Calibri" pitchFamily="34" charset="0"/>
              </a:rPr>
              <a:t>Google Style</a:t>
            </a:r>
            <a:r>
              <a:rPr lang="en-US" dirty="0">
                <a:latin typeface="Calibri" pitchFamily="34" charset="0"/>
              </a:rPr>
              <a:t>: crowding characters </a:t>
            </a:r>
            <a:r>
              <a:rPr lang="en-US" dirty="0" smtClean="0">
                <a:latin typeface="Calibri" pitchFamily="34" charset="0"/>
              </a:rPr>
              <a:t>together</a:t>
            </a:r>
          </a:p>
          <a:p>
            <a:r>
              <a:rPr lang="en-US" b="1" dirty="0" smtClean="0">
                <a:latin typeface="Calibri" pitchFamily="34" charset="0"/>
              </a:rPr>
              <a:t>12%</a:t>
            </a:r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2"/>
          </a:xfrm>
        </p:spPr>
        <p:txBody>
          <a:bodyPr/>
          <a:lstStyle/>
          <a:p>
            <a:r>
              <a:rPr lang="en-US" dirty="0" smtClean="0"/>
              <a:t>Improvements to Prevent Segmentation</a:t>
            </a:r>
          </a:p>
          <a:p>
            <a:pPr lvl="1"/>
            <a:r>
              <a:rPr lang="en-US" dirty="0" smtClean="0"/>
              <a:t>Variable number of characters</a:t>
            </a:r>
          </a:p>
          <a:p>
            <a:pPr lvl="1"/>
            <a:r>
              <a:rPr lang="en-US" dirty="0" smtClean="0"/>
              <a:t>Random width for each character</a:t>
            </a:r>
          </a:p>
          <a:p>
            <a:pPr lvl="1"/>
            <a:r>
              <a:rPr lang="en-US" dirty="0" smtClean="0"/>
              <a:t>Crowding characters together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Adding </a:t>
            </a:r>
            <a:r>
              <a:rPr lang="en-US" dirty="0" smtClean="0"/>
              <a:t>random arcs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429000"/>
            <a:ext cx="2214562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4953000" y="3505200"/>
            <a:ext cx="18469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alibri" pitchFamily="34" charset="0"/>
              </a:rPr>
              <a:t>cl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or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alibri" pitchFamily="34" charset="0"/>
              </a:rPr>
              <a:t>ch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or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 d</a:t>
            </a:r>
            <a:endParaRPr 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410200"/>
            <a:ext cx="1409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5029200" y="5638800"/>
            <a:ext cx="2483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HZKA8S or </a:t>
            </a:r>
            <a:r>
              <a:rPr lang="en-US" sz="2000" b="1" dirty="0" smtClean="0">
                <a:solidFill>
                  <a:srgbClr val="FF0000"/>
                </a:solidFill>
              </a:rPr>
              <a:t>HKA8S</a:t>
            </a:r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267200" y="37338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343400" y="5791200"/>
            <a:ext cx="533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Microsoft Style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Gmail </a:t>
            </a:r>
            <a:r>
              <a:rPr lang="en-US" dirty="0" smtClean="0"/>
              <a:t>Style 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Yahoo Style 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Implementation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05200"/>
            <a:ext cx="2362200" cy="89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953000"/>
            <a:ext cx="2133600" cy="81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828800"/>
            <a:ext cx="228205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3581399" cy="354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/>
              </a:rPr>
              <a:t>Introduction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Calibri" pitchFamily="34" charset="0"/>
              </a:rPr>
              <a:t>This paper presents a simple methodical way to </a:t>
            </a:r>
            <a:r>
              <a:rPr lang="en-US" b="1" dirty="0" smtClean="0">
                <a:latin typeface="Calibri" pitchFamily="34" charset="0"/>
              </a:rPr>
              <a:t>break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CAPTCHA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systems</a:t>
            </a:r>
            <a:r>
              <a:rPr lang="en-US" dirty="0" smtClean="0">
                <a:latin typeface="Calibri" pitchFamily="34" charset="0"/>
              </a:rPr>
              <a:t>, using Character Segmentation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>
              <a:lnSpc>
                <a:spcPct val="110000"/>
              </a:lnSpc>
              <a:spcBef>
                <a:spcPts val="1700"/>
              </a:spcBef>
            </a:pPr>
            <a:r>
              <a:rPr lang="en-US" sz="2200" b="1" dirty="0" smtClean="0">
                <a:latin typeface="Calibri" pitchFamily="34" charset="0"/>
              </a:rPr>
              <a:t>C</a:t>
            </a:r>
            <a:r>
              <a:rPr lang="en-US" sz="2200" dirty="0" smtClean="0">
                <a:latin typeface="Calibri" pitchFamily="34" charset="0"/>
              </a:rPr>
              <a:t>ompletely </a:t>
            </a:r>
            <a:r>
              <a:rPr lang="en-US" sz="2200" b="1" dirty="0" smtClean="0">
                <a:latin typeface="Calibri" pitchFamily="34" charset="0"/>
              </a:rPr>
              <a:t>A</a:t>
            </a:r>
            <a:r>
              <a:rPr lang="en-US" sz="2200" dirty="0" smtClean="0">
                <a:latin typeface="Calibri" pitchFamily="34" charset="0"/>
              </a:rPr>
              <a:t>utomated </a:t>
            </a:r>
            <a:r>
              <a:rPr lang="en-US" sz="2200" b="1" dirty="0" smtClean="0">
                <a:latin typeface="Calibri" pitchFamily="34" charset="0"/>
              </a:rPr>
              <a:t>P</a:t>
            </a:r>
            <a:r>
              <a:rPr lang="en-US" sz="2200" dirty="0" smtClean="0">
                <a:latin typeface="Calibri" pitchFamily="34" charset="0"/>
              </a:rPr>
              <a:t>ublic </a:t>
            </a:r>
            <a:r>
              <a:rPr lang="en-US" sz="2200" b="1" dirty="0" smtClean="0">
                <a:latin typeface="Calibri" pitchFamily="34" charset="0"/>
              </a:rPr>
              <a:t>T</a:t>
            </a:r>
            <a:r>
              <a:rPr lang="en-US" sz="2200" dirty="0" smtClean="0">
                <a:latin typeface="Calibri" pitchFamily="34" charset="0"/>
              </a:rPr>
              <a:t>uring test to tell </a:t>
            </a:r>
            <a:r>
              <a:rPr lang="en-US" sz="2200" b="1" dirty="0" smtClean="0">
                <a:latin typeface="Calibri" pitchFamily="34" charset="0"/>
              </a:rPr>
              <a:t>C</a:t>
            </a:r>
            <a:r>
              <a:rPr lang="en-US" sz="2200" dirty="0" smtClean="0">
                <a:latin typeface="Calibri" pitchFamily="34" charset="0"/>
              </a:rPr>
              <a:t>omputers and </a:t>
            </a:r>
            <a:r>
              <a:rPr lang="en-US" sz="2200" b="1" dirty="0" smtClean="0">
                <a:latin typeface="Calibri" pitchFamily="34" charset="0"/>
              </a:rPr>
              <a:t>H</a:t>
            </a:r>
            <a:r>
              <a:rPr lang="en-US" sz="2200" dirty="0" smtClean="0">
                <a:latin typeface="Calibri" pitchFamily="34" charset="0"/>
              </a:rPr>
              <a:t>umans </a:t>
            </a:r>
            <a:r>
              <a:rPr lang="en-US" sz="2200" b="1" dirty="0" smtClean="0">
                <a:latin typeface="Calibri" pitchFamily="34" charset="0"/>
              </a:rPr>
              <a:t>A</a:t>
            </a:r>
            <a:r>
              <a:rPr lang="en-US" sz="2200" dirty="0" smtClean="0">
                <a:latin typeface="Calibri" pitchFamily="34" charset="0"/>
              </a:rPr>
              <a:t>part</a:t>
            </a:r>
          </a:p>
          <a:p>
            <a:pPr marL="365760">
              <a:lnSpc>
                <a:spcPct val="110000"/>
              </a:lnSpc>
              <a:spcBef>
                <a:spcPts val="1700"/>
              </a:spcBef>
            </a:pPr>
            <a:r>
              <a:rPr lang="en-US" sz="2200" dirty="0" smtClean="0">
                <a:latin typeface="Calibri" pitchFamily="34" charset="0"/>
              </a:rPr>
              <a:t>CAPTCHAs </a:t>
            </a:r>
            <a:r>
              <a:rPr lang="en-US" sz="2200" dirty="0" smtClean="0">
                <a:latin typeface="Calibri" pitchFamily="34" charset="0"/>
              </a:rPr>
              <a:t>are widely used as </a:t>
            </a:r>
            <a:r>
              <a:rPr lang="en-US" sz="2200" b="1" dirty="0" smtClean="0">
                <a:latin typeface="Calibri" pitchFamily="34" charset="0"/>
              </a:rPr>
              <a:t>standard security mechanism</a:t>
            </a:r>
            <a:r>
              <a:rPr lang="en-US" sz="2200" dirty="0" smtClean="0">
                <a:latin typeface="Calibri" pitchFamily="34" charset="0"/>
              </a:rPr>
              <a:t> to defend against malicious bots from posting automated messages to </a:t>
            </a:r>
            <a:r>
              <a:rPr lang="en-US" sz="2200" b="1" dirty="0" smtClean="0">
                <a:latin typeface="Calibri" pitchFamily="34" charset="0"/>
              </a:rPr>
              <a:t>blogs</a:t>
            </a:r>
            <a:r>
              <a:rPr lang="en-US" sz="2200" dirty="0" smtClean="0">
                <a:latin typeface="Calibri" pitchFamily="34" charset="0"/>
              </a:rPr>
              <a:t>, </a:t>
            </a:r>
            <a:r>
              <a:rPr lang="en-US" sz="2200" b="1" dirty="0" smtClean="0">
                <a:latin typeface="Calibri" pitchFamily="34" charset="0"/>
              </a:rPr>
              <a:t>forums</a:t>
            </a:r>
            <a:r>
              <a:rPr lang="en-US" sz="2200" dirty="0" smtClean="0">
                <a:latin typeface="Calibri" pitchFamily="34" charset="0"/>
              </a:rPr>
              <a:t>, </a:t>
            </a:r>
            <a:r>
              <a:rPr lang="en-US" sz="2200" b="1" dirty="0" smtClean="0">
                <a:latin typeface="Calibri" pitchFamily="34" charset="0"/>
              </a:rPr>
              <a:t>wikis</a:t>
            </a:r>
            <a:r>
              <a:rPr lang="en-US" sz="2200" dirty="0" smtClean="0">
                <a:latin typeface="Calibri" pitchFamily="34" charset="0"/>
              </a:rPr>
              <a:t> etc.,</a:t>
            </a:r>
            <a:r>
              <a:rPr lang="en-US" sz="2200" dirty="0" smtClean="0"/>
              <a:t> </a:t>
            </a:r>
          </a:p>
          <a:p>
            <a:pPr marL="365760">
              <a:lnSpc>
                <a:spcPct val="110000"/>
              </a:lnSpc>
              <a:spcBef>
                <a:spcPts val="1700"/>
              </a:spcBef>
            </a:pPr>
            <a:r>
              <a:rPr lang="en-US" sz="2200" dirty="0" smtClean="0">
                <a:latin typeface="Calibri" pitchFamily="34" charset="0"/>
              </a:rPr>
              <a:t>CAPTCHA </a:t>
            </a:r>
            <a:r>
              <a:rPr lang="en-US" sz="2200" dirty="0" smtClean="0">
                <a:latin typeface="Calibri" pitchFamily="34" charset="0"/>
              </a:rPr>
              <a:t>server posts a challenge that humans can solve easily, but computers can’t solve easily</a:t>
            </a:r>
          </a:p>
          <a:p>
            <a:pPr marL="365760">
              <a:lnSpc>
                <a:spcPct val="110000"/>
              </a:lnSpc>
              <a:spcBef>
                <a:spcPts val="1700"/>
              </a:spcBef>
            </a:pPr>
            <a:r>
              <a:rPr lang="en-US" sz="2200" dirty="0" smtClean="0">
                <a:latin typeface="Calibri" pitchFamily="34" charset="0"/>
              </a:rPr>
              <a:t>CAPTCHAs </a:t>
            </a:r>
            <a:r>
              <a:rPr lang="en-US" sz="2200" dirty="0" smtClean="0">
                <a:latin typeface="Calibri" pitchFamily="34" charset="0"/>
              </a:rPr>
              <a:t>are usually used to ensure that the response is not generated by computers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CAPTCHA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different types of CAPTCHAs:</a:t>
            </a:r>
          </a:p>
          <a:p>
            <a:pPr marL="742950" lvl="1" indent="-285750"/>
            <a:r>
              <a:rPr lang="en-US" dirty="0" smtClean="0"/>
              <a:t>Text based</a:t>
            </a:r>
          </a:p>
          <a:p>
            <a:pPr marL="742950" lvl="1" indent="-285750"/>
            <a:r>
              <a:rPr lang="en-US" dirty="0" smtClean="0"/>
              <a:t>Image based</a:t>
            </a:r>
          </a:p>
          <a:p>
            <a:pPr marL="742950" lvl="1" indent="-285750"/>
            <a:r>
              <a:rPr lang="en-US" dirty="0" smtClean="0"/>
              <a:t>Audio based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CAPTCHA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 t="18750" r="65625" b="42708"/>
          <a:stretch>
            <a:fillRect/>
          </a:stretch>
        </p:blipFill>
        <p:spPr bwMode="auto">
          <a:xfrm>
            <a:off x="1295400" y="3276600"/>
            <a:ext cx="3352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/>
          <a:srcRect t="19792" r="52344" b="19792"/>
          <a:stretch>
            <a:fillRect/>
          </a:stretch>
        </p:blipFill>
        <p:spPr bwMode="auto">
          <a:xfrm>
            <a:off x="4724400" y="2743200"/>
            <a:ext cx="4191000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The most popular and widely used CAPTCHA scheme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Distort text images, and make them unrecognizable even for state of the art Pattern Recognition methods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Advantages:</a:t>
            </a:r>
          </a:p>
          <a:p>
            <a:pPr marL="742950" lvl="1" indent="-285750"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Intuitive</a:t>
            </a:r>
          </a:p>
          <a:p>
            <a:pPr marL="742950" lvl="1" indent="-285750"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Human friendly</a:t>
            </a:r>
          </a:p>
          <a:p>
            <a:pPr marL="742950" lvl="1" indent="-285750"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Easy to deploy</a:t>
            </a:r>
          </a:p>
          <a:p>
            <a:pPr marL="742950" lvl="1" indent="-285750"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&lt;0.01% of success rate for automated attacks</a:t>
            </a: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Text based CAPTCHA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800" dirty="0" smtClean="0">
                <a:effectLst/>
                <a:latin typeface="Calibri" pitchFamily="34" charset="0"/>
              </a:rPr>
              <a:t>CAPTCHA Properties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8382000" cy="4614862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Computer recognition rate for individual characters are very high:</a:t>
            </a:r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r>
              <a:rPr lang="en-US" sz="2400" dirty="0" smtClean="0">
                <a:latin typeface="Calibri" pitchFamily="34" charset="0"/>
              </a:rPr>
              <a:t>So </a:t>
            </a:r>
            <a:r>
              <a:rPr lang="en-US" sz="2400" dirty="0" smtClean="0">
                <a:latin typeface="Calibri" pitchFamily="34" charset="0"/>
              </a:rPr>
              <a:t>position of the characters have to be unpredictable, and characters have to be connected:</a:t>
            </a:r>
          </a:p>
        </p:txBody>
      </p:sp>
      <p:graphicFrame>
        <p:nvGraphicFramePr>
          <p:cNvPr id="34842" name="Group 26"/>
          <p:cNvGraphicFramePr>
            <a:graphicFrameLocks noGrp="1"/>
          </p:cNvGraphicFramePr>
          <p:nvPr>
            <p:ph sz="half" idx="2"/>
          </p:nvPr>
        </p:nvGraphicFramePr>
        <p:xfrm>
          <a:off x="1295400" y="2438400"/>
          <a:ext cx="7162800" cy="2119031"/>
        </p:xfrm>
        <a:graphic>
          <a:graphicData uri="http://schemas.openxmlformats.org/drawingml/2006/table">
            <a:tbl>
              <a:tblPr/>
              <a:tblGrid>
                <a:gridCol w="3581400"/>
                <a:gridCol w="3581400"/>
              </a:tblGrid>
              <a:tr h="537809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Characters under typical distortions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Recognition rate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03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56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838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06750"/>
            <a:ext cx="19050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39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814763"/>
            <a:ext cx="19050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44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5562600"/>
            <a:ext cx="361818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/>
              </a:rPr>
              <a:t>Challenge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Identifying the position of the characters in the right order (segmentation) is: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2400" dirty="0" smtClean="0"/>
              <a:t>Computationally expensive and 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2400" dirty="0" err="1" smtClean="0"/>
              <a:t>Combinatorialy</a:t>
            </a:r>
            <a:r>
              <a:rPr lang="en-US" sz="2400" dirty="0" smtClean="0"/>
              <a:t> hard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Most of the current CAPTCHA implementations including MSN, Yahoo and Google, are Segmentation-Resistant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If a CAPTCHA can be segmented it can be easily broken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This paper presents a novel segmentation attack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ffectLst/>
              </a:rPr>
              <a:t>MSN CAPTCHA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8 Characters in each challenge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Only Upper case letters and digits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Blue foreground and Gray background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Thick foreground arcs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Thin foreground and background arcs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 smtClean="0"/>
              <a:t>Character distortion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524000"/>
            <a:ext cx="299258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951</Words>
  <Application>Microsoft Office PowerPoint</Application>
  <PresentationFormat>On-screen Show (4:3)</PresentationFormat>
  <Paragraphs>196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A low cost attack on Microsoft CAPTCHA</vt:lpstr>
      <vt:lpstr>Overview</vt:lpstr>
      <vt:lpstr>Introduction</vt:lpstr>
      <vt:lpstr>CAPTCHA</vt:lpstr>
      <vt:lpstr>CAPTCHA</vt:lpstr>
      <vt:lpstr>Text based CAPTCHA</vt:lpstr>
      <vt:lpstr>CAPTCHA Properties</vt:lpstr>
      <vt:lpstr>Challenge</vt:lpstr>
      <vt:lpstr>MSN CAPTCHA</vt:lpstr>
      <vt:lpstr>Segmentation Attack</vt:lpstr>
      <vt:lpstr>Pre-Processing</vt:lpstr>
      <vt:lpstr>Vertical Segmentation</vt:lpstr>
      <vt:lpstr>Color Filling Segmentation</vt:lpstr>
      <vt:lpstr>Color Filling Segmentation</vt:lpstr>
      <vt:lpstr>Thick arc removal</vt:lpstr>
      <vt:lpstr>Vertical Segmentation</vt:lpstr>
      <vt:lpstr>Locating Connected Characters</vt:lpstr>
      <vt:lpstr>Locating Connected Characters</vt:lpstr>
      <vt:lpstr>Locating Connected Characters</vt:lpstr>
      <vt:lpstr>Locating Connected Characters</vt:lpstr>
      <vt:lpstr>Segmenting Connected Characters</vt:lpstr>
      <vt:lpstr>Results</vt:lpstr>
      <vt:lpstr>Testing with Yahoo &amp; Google Captcha</vt:lpstr>
      <vt:lpstr>Conclusion</vt:lpstr>
      <vt:lpstr>Current Implementation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KarthikAbi</dc:creator>
  <cp:lastModifiedBy>KarthikAbi</cp:lastModifiedBy>
  <cp:revision>69</cp:revision>
  <dcterms:created xsi:type="dcterms:W3CDTF">2010-03-28T00:09:34Z</dcterms:created>
  <dcterms:modified xsi:type="dcterms:W3CDTF">2010-04-01T04:51:54Z</dcterms:modified>
</cp:coreProperties>
</file>